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7" r:id="rId1"/>
  </p:sldMasterIdLst>
  <p:notesMasterIdLst>
    <p:notesMasterId r:id="rId70"/>
  </p:notesMasterIdLst>
  <p:sldIdLst>
    <p:sldId id="419" r:id="rId2"/>
    <p:sldId id="391" r:id="rId3"/>
    <p:sldId id="425" r:id="rId4"/>
    <p:sldId id="426" r:id="rId5"/>
    <p:sldId id="432" r:id="rId6"/>
    <p:sldId id="422" r:id="rId7"/>
    <p:sldId id="412" r:id="rId8"/>
    <p:sldId id="392" r:id="rId9"/>
    <p:sldId id="393" r:id="rId10"/>
    <p:sldId id="397" r:id="rId11"/>
    <p:sldId id="431" r:id="rId12"/>
    <p:sldId id="398" r:id="rId13"/>
    <p:sldId id="399" r:id="rId14"/>
    <p:sldId id="400" r:id="rId15"/>
    <p:sldId id="401" r:id="rId16"/>
    <p:sldId id="430" r:id="rId17"/>
    <p:sldId id="394" r:id="rId18"/>
    <p:sldId id="414" r:id="rId19"/>
    <p:sldId id="396" r:id="rId20"/>
    <p:sldId id="402" r:id="rId21"/>
    <p:sldId id="403" r:id="rId22"/>
    <p:sldId id="413" r:id="rId23"/>
    <p:sldId id="404" r:id="rId24"/>
    <p:sldId id="405" r:id="rId25"/>
    <p:sldId id="433" r:id="rId26"/>
    <p:sldId id="406" r:id="rId27"/>
    <p:sldId id="407" r:id="rId28"/>
    <p:sldId id="416" r:id="rId29"/>
    <p:sldId id="408" r:id="rId30"/>
    <p:sldId id="423" r:id="rId31"/>
    <p:sldId id="257" r:id="rId32"/>
    <p:sldId id="390" r:id="rId33"/>
    <p:sldId id="410" r:id="rId34"/>
    <p:sldId id="418" r:id="rId35"/>
    <p:sldId id="420" r:id="rId36"/>
    <p:sldId id="409" r:id="rId37"/>
    <p:sldId id="411" r:id="rId38"/>
    <p:sldId id="435" r:id="rId39"/>
    <p:sldId id="261" r:id="rId40"/>
    <p:sldId id="371" r:id="rId41"/>
    <p:sldId id="260" r:id="rId42"/>
    <p:sldId id="372" r:id="rId43"/>
    <p:sldId id="373" r:id="rId44"/>
    <p:sldId id="374" r:id="rId45"/>
    <p:sldId id="262" r:id="rId46"/>
    <p:sldId id="263" r:id="rId47"/>
    <p:sldId id="375" r:id="rId48"/>
    <p:sldId id="266" r:id="rId49"/>
    <p:sldId id="366" r:id="rId50"/>
    <p:sldId id="362" r:id="rId51"/>
    <p:sldId id="363" r:id="rId52"/>
    <p:sldId id="364" r:id="rId53"/>
    <p:sldId id="365" r:id="rId54"/>
    <p:sldId id="367" r:id="rId55"/>
    <p:sldId id="369" r:id="rId56"/>
    <p:sldId id="389" r:id="rId57"/>
    <p:sldId id="370" r:id="rId58"/>
    <p:sldId id="368" r:id="rId59"/>
    <p:sldId id="376" r:id="rId60"/>
    <p:sldId id="377" r:id="rId61"/>
    <p:sldId id="378" r:id="rId62"/>
    <p:sldId id="379" r:id="rId63"/>
    <p:sldId id="381" r:id="rId64"/>
    <p:sldId id="380" r:id="rId65"/>
    <p:sldId id="428" r:id="rId66"/>
    <p:sldId id="429" r:id="rId67"/>
    <p:sldId id="434" r:id="rId68"/>
    <p:sldId id="415"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F0D5AE-3529-1545-9F5B-A91599507DFD}" v="134" dt="2024-04-17T13:54:16.1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
    <p:restoredTop sz="84944"/>
  </p:normalViewPr>
  <p:slideViewPr>
    <p:cSldViewPr snapToGrid="0">
      <p:cViewPr>
        <p:scale>
          <a:sx n="126" d="100"/>
          <a:sy n="126" d="100"/>
        </p:scale>
        <p:origin x="1320"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045763-4E41-684A-A51E-FE836806060B}" type="datetimeFigureOut">
              <a:rPr lang="en-NO" smtClean="0"/>
              <a:t>16/04/2024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EE350-8E0C-364C-8F13-93A45A5B0862}" type="slidenum">
              <a:rPr lang="en-NO" smtClean="0"/>
              <a:t>‹#›</a:t>
            </a:fld>
            <a:endParaRPr lang="en-NO"/>
          </a:p>
        </p:txBody>
      </p:sp>
    </p:spTree>
    <p:extLst>
      <p:ext uri="{BB962C8B-B14F-4D97-AF65-F5344CB8AC3E}">
        <p14:creationId xmlns:p14="http://schemas.microsoft.com/office/powerpoint/2010/main" val="1048881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I have wanted to give this presentation for quite some time, but due to other priorities I have not been able to do so! So I am sorry for being a bit rusty in some terminology, because I do not really work with this sort of problems on a day to day basis any more. This presentation was and is focused around my research for around 2.5 years ago, and a course I took in probabilistic machine learning, when I wanted to learn about uncertainties of our predictions made by our trained neural networks. I will not go into my research at that time, since I was focused on inverse problems in computational geophysics, which is not actually an intuitive domain to give these kinds of presentations. So the examples that I provide here are more toy examples from courses and learning material online. And of course, we can not jump over some of the fundamental understanding of probability theory and the mathematics behind it in order to pull you in to have sort of similar intuition of why/how/when we should/could integrate Bayesian learning into our problem space. </a:t>
            </a:r>
          </a:p>
          <a:p>
            <a:endParaRPr lang="en-NO" dirty="0"/>
          </a:p>
          <a:p>
            <a:r>
              <a:rPr lang="en-NO" dirty="0"/>
              <a:t>In these three figures you see here encapsulate some of the most important features of Baysian learning, where we want to estimate not only our best model fitted to the training data, but many different models, nest best, nest nest best and so on, which are sampled from the same model architecture. And for us to be able to do this, we need to estimate the probabilit distribution over our model parameters given the data that we observe! </a:t>
            </a:r>
          </a:p>
          <a:p>
            <a:endParaRPr lang="en-NO" dirty="0"/>
          </a:p>
          <a:p>
            <a:r>
              <a:rPr lang="en-NO" dirty="0"/>
              <a:t>Explain figures shortly.</a:t>
            </a:r>
          </a:p>
          <a:p>
            <a:endParaRPr lang="en-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So lets start diving into Bayesian thinking and the beautiful math that surrounds it!</a:t>
            </a:r>
          </a:p>
          <a:p>
            <a:r>
              <a:rPr lang="en-NO" dirty="0"/>
              <a:t> </a:t>
            </a:r>
          </a:p>
        </p:txBody>
      </p:sp>
      <p:sp>
        <p:nvSpPr>
          <p:cNvPr id="4" name="Slide Number Placeholder 3"/>
          <p:cNvSpPr>
            <a:spLocks noGrp="1"/>
          </p:cNvSpPr>
          <p:nvPr>
            <p:ph type="sldNum" sz="quarter" idx="5"/>
          </p:nvPr>
        </p:nvSpPr>
        <p:spPr/>
        <p:txBody>
          <a:bodyPr/>
          <a:lstStyle/>
          <a:p>
            <a:fld id="{A70EE350-8E0C-364C-8F13-93A45A5B0862}" type="slidenum">
              <a:rPr lang="en-NO" smtClean="0"/>
              <a:t>1</a:t>
            </a:fld>
            <a:endParaRPr lang="en-NO"/>
          </a:p>
        </p:txBody>
      </p:sp>
    </p:spTree>
    <p:extLst>
      <p:ext uri="{BB962C8B-B14F-4D97-AF65-F5344CB8AC3E}">
        <p14:creationId xmlns:p14="http://schemas.microsoft.com/office/powerpoint/2010/main" val="1573002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y-GB" dirty="0"/>
              <a:t>- Bayesian Regression Model:</a:t>
            </a:r>
          </a:p>
          <a:p>
            <a:r>
              <a:rPr lang="cy-GB" dirty="0"/>
              <a:t>  - Illustrates the application of Bayes' Theorem in a regression context.</a:t>
            </a:r>
          </a:p>
          <a:p>
            <a:r>
              <a:rPr lang="cy-GB" dirty="0"/>
              <a:t>  - Introduces a regression line image to visually represent the relationship between input features and predicted output.</a:t>
            </a:r>
          </a:p>
          <a:p>
            <a:endParaRPr lang="cy-GB" dirty="0"/>
          </a:p>
          <a:p>
            <a:r>
              <a:rPr lang="cy-GB" dirty="0"/>
              <a:t>- Regression Formula:</a:t>
            </a:r>
          </a:p>
          <a:p>
            <a:r>
              <a:rPr lang="cy-GB" dirty="0"/>
              <a:t>  - 𝑦 ̂ = 𝑓(𝑥;𝑤) represents the predicted output (ŷ) based on input features (x) and model parameters (w).</a:t>
            </a:r>
          </a:p>
          <a:p>
            <a:r>
              <a:rPr lang="cy-GB" dirty="0"/>
              <a:t>  - Discuss how the regression formula 𝑦 ̂ relates to the function f that maps input to output using model weights w.</a:t>
            </a:r>
          </a:p>
          <a:p>
            <a:endParaRPr lang="cy-GB" dirty="0"/>
          </a:p>
          <a:p>
            <a:r>
              <a:rPr lang="cy-GB" dirty="0"/>
              <a:t>- Likelihood Calculation:</a:t>
            </a:r>
          </a:p>
          <a:p>
            <a:r>
              <a:rPr lang="cy-GB" dirty="0"/>
              <a:t>  - 𝑝(𝐷│𝑤) = 1/√(2𝜋</a:t>
            </a:r>
            <a:r>
              <a:rPr lang="el-GR" dirty="0"/>
              <a:t>σ_</a:t>
            </a:r>
            <a:r>
              <a:rPr lang="cy-GB" dirty="0"/>
              <a:t>D^2) * e^(-((D - ŷ)^2) / (2</a:t>
            </a:r>
            <a:r>
              <a:rPr lang="el-GR" dirty="0"/>
              <a:t>σ_</a:t>
            </a:r>
            <a:r>
              <a:rPr lang="cy-GB" dirty="0"/>
              <a:t>D^2)) represents the likelihood of the data D given model parameters w.</a:t>
            </a:r>
          </a:p>
          <a:p>
            <a:r>
              <a:rPr lang="cy-GB" dirty="0"/>
              <a:t>  - Explain the process of calculating the likelihood based on the squared difference between the observed data D and predicted output ŷ.</a:t>
            </a:r>
          </a:p>
          <a:p>
            <a:endParaRPr lang="cy-GB" dirty="0"/>
          </a:p>
        </p:txBody>
      </p:sp>
      <p:sp>
        <p:nvSpPr>
          <p:cNvPr id="4" name="Slide Number Placeholder 3"/>
          <p:cNvSpPr>
            <a:spLocks noGrp="1"/>
          </p:cNvSpPr>
          <p:nvPr>
            <p:ph type="sldNum" sz="quarter" idx="5"/>
          </p:nvPr>
        </p:nvSpPr>
        <p:spPr/>
        <p:txBody>
          <a:bodyPr/>
          <a:lstStyle/>
          <a:p>
            <a:fld id="{A70EE350-8E0C-364C-8F13-93A45A5B0862}" type="slidenum">
              <a:rPr lang="en-NO" smtClean="0"/>
              <a:t>10</a:t>
            </a:fld>
            <a:endParaRPr lang="en-NO"/>
          </a:p>
        </p:txBody>
      </p:sp>
    </p:spTree>
    <p:extLst>
      <p:ext uri="{BB962C8B-B14F-4D97-AF65-F5344CB8AC3E}">
        <p14:creationId xmlns:p14="http://schemas.microsoft.com/office/powerpoint/2010/main" val="166275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Loss Function Introduction:</a:t>
            </a:r>
          </a:p>
          <a:p>
            <a:r>
              <a:rPr lang="en-GB" dirty="0"/>
              <a:t>  - Introduces the concept of a loss function to evaluate the model performance.</a:t>
            </a:r>
          </a:p>
          <a:p>
            <a:r>
              <a:rPr lang="en-GB" dirty="0"/>
              <a:t>  - The equation −log⁡(𝑝(𝐷│𝑤)) = 𝑘 + ((𝐷−𝑦 ̂ )^2) / (2𝜎_𝐷^2) represents the loss function based on the negative log-likelihood of the data given model parameters.</a:t>
            </a:r>
          </a:p>
          <a:p>
            <a:endParaRPr lang="en-GB" dirty="0"/>
          </a:p>
          <a:p>
            <a:r>
              <a:rPr lang="en-GB" dirty="0"/>
              <a:t>- Evaluating Model Fit:</a:t>
            </a:r>
          </a:p>
          <a:p>
            <a:r>
              <a:rPr lang="en-GB" dirty="0"/>
              <a:t>  - Discuss how the loss function quantifies the discrepancy between the observed data and predicted output.</a:t>
            </a:r>
          </a:p>
          <a:p>
            <a:r>
              <a:rPr lang="en-GB" dirty="0"/>
              <a:t>  - Emphasize that minimizing the loss function helps to improve the model's predictive accuracy.</a:t>
            </a:r>
          </a:p>
          <a:p>
            <a:endParaRPr lang="en-GB" dirty="0"/>
          </a:p>
          <a:p>
            <a:r>
              <a:rPr lang="en-GB" dirty="0"/>
              <a:t>- Importance of Loss Functions:</a:t>
            </a:r>
          </a:p>
          <a:p>
            <a:r>
              <a:rPr lang="en-GB" dirty="0"/>
              <a:t>  - Highlight the role of loss functions in training machine learning models.</a:t>
            </a:r>
          </a:p>
          <a:p>
            <a:r>
              <a:rPr lang="en-GB" dirty="0"/>
              <a:t>  - Explain how optimizing the loss function during model training enhances the model's ability to make accurate predictions.</a:t>
            </a:r>
          </a:p>
          <a:p>
            <a:endParaRPr lang="en-GB" dirty="0"/>
          </a:p>
          <a:p>
            <a:r>
              <a:rPr lang="en-GB" dirty="0"/>
              <a:t>- Optimization Process:</a:t>
            </a:r>
          </a:p>
          <a:p>
            <a:r>
              <a:rPr lang="en-GB" dirty="0"/>
              <a:t>  - Describe the optimization process of adjusting model parameters w to minimize the loss function.</a:t>
            </a:r>
          </a:p>
          <a:p>
            <a:r>
              <a:rPr lang="en-GB" dirty="0"/>
              <a:t>  - Discuss the iterative nature of model training where the loss function guides the parameter updates to improve performance.</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12</a:t>
            </a:fld>
            <a:endParaRPr lang="en-NO"/>
          </a:p>
        </p:txBody>
      </p:sp>
    </p:spTree>
    <p:extLst>
      <p:ext uri="{BB962C8B-B14F-4D97-AF65-F5344CB8AC3E}">
        <p14:creationId xmlns:p14="http://schemas.microsoft.com/office/powerpoint/2010/main" val="1831222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Probabilistic Interpretation:</a:t>
            </a:r>
          </a:p>
          <a:p>
            <a:r>
              <a:rPr lang="en-GB" dirty="0"/>
              <a:t>  - Introduces the probabilistic interpretation of the model predictions.</a:t>
            </a:r>
          </a:p>
          <a:p>
            <a:r>
              <a:rPr lang="en-GB" dirty="0"/>
              <a:t>  - The equation 𝑝(𝐷│𝑤) = ∏_𝑐 𝑝(𝑡_𝑐│𝑦 ̂_𝑐) = ∏_𝑐 𝑝(𝑡_𝑐│𝑓(𝑥_𝑐;𝑤)) illustrates the likelihood of the target data given model predictions.</a:t>
            </a:r>
          </a:p>
          <a:p>
            <a:endParaRPr lang="en-GB" dirty="0"/>
          </a:p>
          <a:p>
            <a:r>
              <a:rPr lang="en-GB" dirty="0"/>
              <a:t>- Log-Likelihood Transformation:</a:t>
            </a:r>
          </a:p>
          <a:p>
            <a:r>
              <a:rPr lang="en-GB" dirty="0"/>
              <a:t>  - Explains the transformation of the likelihood calculation into a log-likelihood form for ease of computation.</a:t>
            </a:r>
          </a:p>
          <a:p>
            <a:r>
              <a:rPr lang="en-GB" dirty="0"/>
              <a:t>  - The expression log(𝑝(𝐷│𝑤)) = ∑_𝑐 log(𝑝(𝑡_𝑐│𝑤)) simplifies the likelihood calculation by summing individual log-probabilities for each target data point.</a:t>
            </a:r>
          </a:p>
          <a:p>
            <a:endParaRPr lang="en-GB" dirty="0"/>
          </a:p>
          <a:p>
            <a:r>
              <a:rPr lang="en-GB" dirty="0"/>
              <a:t>- Model Evaluation:</a:t>
            </a:r>
          </a:p>
          <a:p>
            <a:r>
              <a:rPr lang="en-GB" dirty="0"/>
              <a:t>  - Discusses how log-likelihood serves as a metric for evaluating the model's predictive performance.</a:t>
            </a:r>
          </a:p>
          <a:p>
            <a:r>
              <a:rPr lang="en-GB" dirty="0"/>
              <a:t>  - Emphasize that maximizing the log-</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13</a:t>
            </a:fld>
            <a:endParaRPr lang="en-NO"/>
          </a:p>
        </p:txBody>
      </p:sp>
    </p:spTree>
    <p:extLst>
      <p:ext uri="{BB962C8B-B14F-4D97-AF65-F5344CB8AC3E}">
        <p14:creationId xmlns:p14="http://schemas.microsoft.com/office/powerpoint/2010/main" val="3779106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Revised Loss Function Transformation:</a:t>
            </a:r>
          </a:p>
          <a:p>
            <a:r>
              <a:rPr lang="en-GB" dirty="0"/>
              <a:t>  - Introduces the transformed loss function equation for model evaluation.</a:t>
            </a:r>
          </a:p>
          <a:p>
            <a:r>
              <a:rPr lang="en-GB" dirty="0"/>
              <a:t>  - The equation: −∑_𝑐 log⁡(𝑝(𝑡_𝑐│𝑤)) = ∑_𝑐 (𝑘 + (𝑡_𝑐 - 𝑦 ̂_𝑐)^2 / (2𝜎_𝐷^2)) = 𝐾 + 1 / (2𝜎_𝐷^2) ∑_𝑐 (𝑡_𝑐 - 𝑦 ̂_𝑐)^2 represents the modified loss function.</a:t>
            </a:r>
          </a:p>
          <a:p>
            <a:endParaRPr lang="en-GB" dirty="0"/>
          </a:p>
          <a:p>
            <a:r>
              <a:rPr lang="en-GB" dirty="0"/>
              <a:t>- Loss Function Interpretation:</a:t>
            </a:r>
          </a:p>
          <a:p>
            <a:r>
              <a:rPr lang="en-GB" dirty="0"/>
              <a:t>  - Explain the transformation of the log-likelihood loss into a form that emphasizes the squared errors between target values and predicted outputs.</a:t>
            </a:r>
          </a:p>
          <a:p>
            <a:r>
              <a:rPr lang="en-GB" dirty="0"/>
              <a:t>  - Emphasize the elements contributing to the total loss, including a constant term K and a term related to the sum of squared errors.</a:t>
            </a:r>
          </a:p>
          <a:p>
            <a:endParaRPr lang="en-GB" dirty="0"/>
          </a:p>
          <a:p>
            <a:r>
              <a:rPr lang="en-GB" dirty="0"/>
              <a:t>- Model Optimization:</a:t>
            </a:r>
          </a:p>
          <a:p>
            <a:r>
              <a:rPr lang="en-GB" dirty="0"/>
              <a:t>  - Discuss how minimizing the revised loss function optimizes the model parameters for improved predictive performance.</a:t>
            </a:r>
          </a:p>
          <a:p>
            <a:r>
              <a:rPr lang="en-GB" dirty="0"/>
              <a:t>  -</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14</a:t>
            </a:fld>
            <a:endParaRPr lang="en-NO"/>
          </a:p>
        </p:txBody>
      </p:sp>
    </p:spTree>
    <p:extLst>
      <p:ext uri="{BB962C8B-B14F-4D97-AF65-F5344CB8AC3E}">
        <p14:creationId xmlns:p14="http://schemas.microsoft.com/office/powerpoint/2010/main" val="1370189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Mean Squared Error (MSE) Transformation:</a:t>
            </a:r>
          </a:p>
          <a:p>
            <a:r>
              <a:rPr lang="en-GB" dirty="0"/>
              <a:t>  - Introduces the revised form of loss calculation using Mean Squared Error (MSE).</a:t>
            </a:r>
          </a:p>
          <a:p>
            <a:r>
              <a:rPr lang="en-GB" dirty="0"/>
              <a:t>  - The equation: 1/(2𝜎_𝐷^2) ∑_𝑐 (𝑡_𝑐 - 𝑦 ̂_𝑐)^2 → MSE = 1/N ∑_(𝑐=1)^N (𝑡_𝑐 - 𝑦 ̂_𝑐)^2 represents the computation of the mean squared error.</a:t>
            </a:r>
          </a:p>
          <a:p>
            <a:endParaRPr lang="en-GB" dirty="0"/>
          </a:p>
          <a:p>
            <a:r>
              <a:rPr lang="en-GB" dirty="0"/>
              <a:t>- Evaluation Criteria Adjustment:</a:t>
            </a:r>
          </a:p>
          <a:p>
            <a:r>
              <a:rPr lang="en-GB" dirty="0"/>
              <a:t>  - Explains the transition to MSE as a more standardized metric for evaluating predictive performance.</a:t>
            </a:r>
          </a:p>
          <a:p>
            <a:r>
              <a:rPr lang="en-GB" dirty="0"/>
              <a:t>  - Discuss how taking the average squared error over all data points normalizes the loss by the total number of samples (N).</a:t>
            </a:r>
          </a:p>
          <a:p>
            <a:endParaRPr lang="en-GB" dirty="0"/>
          </a:p>
          <a:p>
            <a:r>
              <a:rPr lang="en-GB" dirty="0"/>
              <a:t>- Performance Measure:</a:t>
            </a:r>
          </a:p>
          <a:p>
            <a:r>
              <a:rPr lang="en-GB" dirty="0"/>
              <a:t>  - Emphasizes the significance of MSE in quantifying the discrepancy between predicted and actual values.</a:t>
            </a:r>
          </a:p>
          <a:p>
            <a:r>
              <a:rPr lang="en-GB" dirty="0"/>
              <a:t>  - Highlight the importance of minimizing MSE to enhance the model's accuracy in predicting target outputs. </a:t>
            </a:r>
          </a:p>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15</a:t>
            </a:fld>
            <a:endParaRPr lang="en-NO"/>
          </a:p>
        </p:txBody>
      </p:sp>
    </p:spTree>
    <p:extLst>
      <p:ext uri="{BB962C8B-B14F-4D97-AF65-F5344CB8AC3E}">
        <p14:creationId xmlns:p14="http://schemas.microsoft.com/office/powerpoint/2010/main" val="4212053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a:p>
            <a:r>
              <a:rPr lang="en-GB" dirty="0"/>
              <a:t>No Prior Knowledge</a:t>
            </a:r>
            <a:endParaRPr lang="en-NO" dirty="0"/>
          </a:p>
          <a:p>
            <a:r>
              <a:rPr lang="en-GB" dirty="0"/>
              <a:t>Simplicity and Clarity</a:t>
            </a:r>
          </a:p>
          <a:p>
            <a:r>
              <a:rPr lang="en-GB" dirty="0"/>
              <a:t>Large Sample Sizes</a:t>
            </a:r>
          </a:p>
          <a:p>
            <a:endParaRPr lang="en-GB" dirty="0"/>
          </a:p>
          <a:p>
            <a:r>
              <a:rPr lang="en-GB" dirty="0"/>
              <a:t>- Decision Consideration:</a:t>
            </a:r>
          </a:p>
          <a:p>
            <a:r>
              <a:rPr lang="en-GB" dirty="0"/>
              <a:t>  - Raises the fundamental question of when to choose Maximum Likelihood estimation over Full Bayesian methods in </a:t>
            </a:r>
            <a:r>
              <a:rPr lang="en-GB" dirty="0" err="1"/>
              <a:t>modeling</a:t>
            </a:r>
            <a:r>
              <a:rPr lang="en-GB" dirty="0"/>
              <a:t>.</a:t>
            </a:r>
          </a:p>
          <a:p>
            <a:r>
              <a:rPr lang="en-GB" dirty="0"/>
              <a:t>  - Discuss the implications of this decision on the model's performance, interpretability, and computational complexity.</a:t>
            </a:r>
          </a:p>
          <a:p>
            <a:endParaRPr lang="en-GB" dirty="0"/>
          </a:p>
          <a:p>
            <a:r>
              <a:rPr lang="en-GB" dirty="0"/>
              <a:t>- Maximum Likelihood Estimation:</a:t>
            </a:r>
          </a:p>
          <a:p>
            <a:r>
              <a:rPr lang="en-GB" dirty="0"/>
              <a:t>  - Explain that Maximum Likelihood estimation focuses on finding the parameter values that maximize the likelihood of the observed data.</a:t>
            </a:r>
          </a:p>
          <a:p>
            <a:r>
              <a:rPr lang="en-GB" dirty="0"/>
              <a:t>  - Point out that Maximum Likelihood estimation is often used when computational efficiency and simplicity are prioritized.</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16</a:t>
            </a:fld>
            <a:endParaRPr lang="en-NO"/>
          </a:p>
        </p:txBody>
      </p:sp>
    </p:spTree>
    <p:extLst>
      <p:ext uri="{BB962C8B-B14F-4D97-AF65-F5344CB8AC3E}">
        <p14:creationId xmlns:p14="http://schemas.microsoft.com/office/powerpoint/2010/main" val="1041388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Introduction of Prior Term:</a:t>
            </a:r>
          </a:p>
          <a:p>
            <a:r>
              <a:rPr lang="en-GB" dirty="0"/>
              <a:t>  - Transition to discussing the incorporation of a prior term in the model.</a:t>
            </a:r>
          </a:p>
          <a:p>
            <a:r>
              <a:rPr lang="en-GB" dirty="0"/>
              <a:t>  - The inclusion of the prior term 𝑝(𝑤) = 1/√(2𝜋𝜎_𝑤^2) * e^(-(𝑤)^2 / (2𝜎_𝑤^2)) signifies the consideration of prior beliefs about the model parameters.</a:t>
            </a:r>
          </a:p>
          <a:p>
            <a:endParaRPr lang="en-GB" dirty="0"/>
          </a:p>
          <a:p>
            <a:r>
              <a:rPr lang="en-GB" dirty="0"/>
              <a:t>- Prior Distribution:</a:t>
            </a:r>
          </a:p>
          <a:p>
            <a:r>
              <a:rPr lang="en-GB" dirty="0"/>
              <a:t>  - Explain the prior distribution over the model parameters w that captures the prior knowledge or assumptions about the parameter values.</a:t>
            </a:r>
          </a:p>
          <a:p>
            <a:r>
              <a:rPr lang="en-GB" dirty="0"/>
              <a:t>  - Discuss how the prior term influences the posterior distribution and model inference.</a:t>
            </a:r>
          </a:p>
          <a:p>
            <a:endParaRPr lang="en-GB" dirty="0"/>
          </a:p>
          <a:p>
            <a:r>
              <a:rPr lang="en-GB" dirty="0"/>
              <a:t>- Role of Prior Information:</a:t>
            </a:r>
          </a:p>
          <a:p>
            <a:r>
              <a:rPr lang="en-GB" dirty="0"/>
              <a:t>  - Highlight the significance of incorporating prior information in Bayesian </a:t>
            </a:r>
            <a:r>
              <a:rPr lang="en-GB" dirty="0" err="1"/>
              <a:t>modeling</a:t>
            </a:r>
            <a:r>
              <a:rPr lang="en-GB" dirty="0"/>
              <a:t>.</a:t>
            </a:r>
          </a:p>
          <a:p>
            <a:r>
              <a:rPr lang="en-GB" dirty="0"/>
              <a:t>  - Emphasize that the prior term influences the posterior distribution, shaping the model's parameter estimates and uncertainties.</a:t>
            </a:r>
          </a:p>
          <a:p>
            <a:endParaRPr lang="en-GB" dirty="0"/>
          </a:p>
          <a:p>
            <a:r>
              <a:rPr lang="en-GB" dirty="0"/>
              <a:t>- Bayesian Parameter Estimation:</a:t>
            </a:r>
          </a:p>
          <a:p>
            <a:r>
              <a:rPr lang="en-GB" dirty="0"/>
              <a:t>  - Discuss how combining the likelihood, prior, and evidence terms through Bayes' Theorem leads to Bayesian parameter estimation.</a:t>
            </a:r>
          </a:p>
          <a:p>
            <a:r>
              <a:rPr lang="en-GB" dirty="0"/>
              <a:t>  - Illustrate how incorporating the prior term balances the data-driven likelihood with prior information, leading to improved model inference</a:t>
            </a:r>
          </a:p>
          <a:p>
            <a:endParaRPr lang="en-GB" dirty="0"/>
          </a:p>
          <a:p>
            <a:r>
              <a:rPr lang="en-GB" dirty="0"/>
              <a:t>- Trade off between likelihood and prior</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17</a:t>
            </a:fld>
            <a:endParaRPr lang="en-NO"/>
          </a:p>
        </p:txBody>
      </p:sp>
    </p:spTree>
    <p:extLst>
      <p:ext uri="{BB962C8B-B14F-4D97-AF65-F5344CB8AC3E}">
        <p14:creationId xmlns:p14="http://schemas.microsoft.com/office/powerpoint/2010/main" val="1851534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Bayes' Theorem Application:</a:t>
            </a:r>
          </a:p>
          <a:p>
            <a:r>
              <a:rPr lang="en-GB" dirty="0"/>
              <a:t>  - Introduces the application of Bayes' Theorem to calculate the posterior distribution over model parameters w given the data D.</a:t>
            </a:r>
          </a:p>
          <a:p>
            <a:r>
              <a:rPr lang="en-GB" dirty="0"/>
              <a:t>  - The equation log 𝑝(𝑤│𝐷) = log⁡(𝑝(𝐷│𝑤)) + log⁡(𝑝(𝑤)) - log⁡(𝑝(𝐷)) represents the posterior probability of parameters w.</a:t>
            </a:r>
          </a:p>
          <a:p>
            <a:endParaRPr lang="en-GB" dirty="0"/>
          </a:p>
          <a:p>
            <a:r>
              <a:rPr lang="en-GB" dirty="0"/>
              <a:t>- Components of Posterior Calculation:</a:t>
            </a:r>
          </a:p>
          <a:p>
            <a:r>
              <a:rPr lang="en-GB" dirty="0"/>
              <a:t>  - Explain that the posterior log probability involves the likelihood of the data given parameters, the prior probability of parameters, and the marginal likelihood of the data.</a:t>
            </a:r>
          </a:p>
          <a:p>
            <a:r>
              <a:rPr lang="en-GB" dirty="0"/>
              <a:t>  - Describe how combining these components using Bayes' Theorem results in the updated beliefs about model parameters after observing the data.</a:t>
            </a:r>
          </a:p>
          <a:p>
            <a:endParaRPr lang="en-GB" dirty="0"/>
          </a:p>
          <a:p>
            <a:r>
              <a:rPr lang="en-GB" dirty="0"/>
              <a:t>- Interpretation of the Equation:</a:t>
            </a:r>
          </a:p>
          <a:p>
            <a:r>
              <a:rPr lang="en-GB" dirty="0"/>
              <a:t>  - Discuss the significance of each term in the posterior calculation equation.</a:t>
            </a:r>
          </a:p>
          <a:p>
            <a:r>
              <a:rPr lang="en-GB" dirty="0"/>
              <a:t>  - Illustrate how the posterior distribution integrates information from the likelihood, prior, and data to refine the model parameter estimates.</a:t>
            </a:r>
          </a:p>
          <a:p>
            <a:endParaRPr lang="en-GB" dirty="0"/>
          </a:p>
          <a:p>
            <a:r>
              <a:rPr lang="en-GB" dirty="0"/>
              <a:t>- Bayesian Inference Process:</a:t>
            </a:r>
          </a:p>
          <a:p>
            <a:r>
              <a:rPr lang="en-GB" dirty="0"/>
              <a:t>  - Emphasize that the log posterior calculation</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18</a:t>
            </a:fld>
            <a:endParaRPr lang="en-NO"/>
          </a:p>
        </p:txBody>
      </p:sp>
    </p:spTree>
    <p:extLst>
      <p:ext uri="{BB962C8B-B14F-4D97-AF65-F5344CB8AC3E}">
        <p14:creationId xmlns:p14="http://schemas.microsoft.com/office/powerpoint/2010/main" val="3560469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Emphasize the goal of finding the parameter values that maximize the posterior probability.</a:t>
            </a:r>
          </a:p>
          <a:p>
            <a:endParaRPr lang="en-GB" dirty="0"/>
          </a:p>
          <a:p>
            <a:r>
              <a:rPr lang="en-GB" dirty="0"/>
              <a:t>- Ignoring the Normalization Constant:</a:t>
            </a:r>
          </a:p>
          <a:p>
            <a:r>
              <a:rPr lang="en-GB" dirty="0"/>
              <a:t>  - Highlight the exclusion of the normalization term (log(p(D))) in the optimization process for finding the maximum.</a:t>
            </a:r>
          </a:p>
          <a:p>
            <a:r>
              <a:rPr lang="en-GB" dirty="0"/>
              <a:t>  - Explain that the normalization term doesn't affect the determination of the maximum value and can be disregarded.</a:t>
            </a:r>
          </a:p>
          <a:p>
            <a:endParaRPr lang="en-GB" dirty="0"/>
          </a:p>
          <a:p>
            <a:r>
              <a:rPr lang="en-GB" dirty="0"/>
              <a:t>- Independence of Normalization:</a:t>
            </a:r>
          </a:p>
          <a:p>
            <a:r>
              <a:rPr lang="en-GB" dirty="0"/>
              <a:t>  - Illustrate the concept that the location of the maximum point is independent of the normalization constant.</a:t>
            </a:r>
          </a:p>
          <a:p>
            <a:r>
              <a:rPr lang="en-GB" dirty="0"/>
              <a:t>  - Use a figure depicting two different probability density functions (PDFs) to demonstrate the independence of the maximum point from normalization.</a:t>
            </a:r>
          </a:p>
          <a:p>
            <a:endParaRPr lang="en-GB" dirty="0"/>
          </a:p>
          <a:p>
            <a:r>
              <a:rPr lang="en-GB" dirty="0"/>
              <a:t>- Visual Representation:</a:t>
            </a:r>
          </a:p>
          <a:p>
            <a:r>
              <a:rPr lang="en-GB" dirty="0"/>
              <a:t>  - Discuss the figure showing two PDFs with different normalization constants but the same maximum point.</a:t>
            </a:r>
          </a:p>
          <a:p>
            <a:r>
              <a:rPr lang="en-GB" dirty="0"/>
              <a:t>  - Explain how the shape of the distribution and the location of the maximum remain unchanged regardless of normalization.</a:t>
            </a:r>
          </a:p>
          <a:p>
            <a:endParaRPr lang="en-GB" dirty="0"/>
          </a:p>
          <a:p>
            <a:r>
              <a:rPr lang="en-GB" dirty="0"/>
              <a:t>By addressing the concepts related to MAP estimation, normalization factors, and the independence of the maximum point</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19</a:t>
            </a:fld>
            <a:endParaRPr lang="en-NO"/>
          </a:p>
        </p:txBody>
      </p:sp>
    </p:spTree>
    <p:extLst>
      <p:ext uri="{BB962C8B-B14F-4D97-AF65-F5344CB8AC3E}">
        <p14:creationId xmlns:p14="http://schemas.microsoft.com/office/powerpoint/2010/main" val="1136728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20</a:t>
            </a:fld>
            <a:endParaRPr lang="en-NO"/>
          </a:p>
        </p:txBody>
      </p:sp>
    </p:spTree>
    <p:extLst>
      <p:ext uri="{BB962C8B-B14F-4D97-AF65-F5344CB8AC3E}">
        <p14:creationId xmlns:p14="http://schemas.microsoft.com/office/powerpoint/2010/main" val="132096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Uncertainty Quantification:</a:t>
            </a:r>
          </a:p>
          <a:p>
            <a:r>
              <a:rPr lang="en-GB" dirty="0"/>
              <a:t>  - Critical in domains like healthcare and finance for decision-making.</a:t>
            </a:r>
          </a:p>
          <a:p>
            <a:r>
              <a:rPr lang="en-GB" dirty="0"/>
              <a:t>  - Uncertainty associated with predictions can be crucial.</a:t>
            </a:r>
          </a:p>
          <a:p>
            <a:endParaRPr lang="en-GB" dirty="0"/>
          </a:p>
          <a:p>
            <a:r>
              <a:rPr lang="en-GB" dirty="0"/>
              <a:t>- Robustness to Overfitting:</a:t>
            </a:r>
          </a:p>
          <a:p>
            <a:r>
              <a:rPr lang="en-GB" dirty="0"/>
              <a:t>  - Bayesian neural networks offer natural regularization.</a:t>
            </a:r>
          </a:p>
          <a:p>
            <a:r>
              <a:rPr lang="en-GB" dirty="0"/>
              <a:t>  - Priors placed over network weights help prevent overfitting.</a:t>
            </a:r>
          </a:p>
          <a:p>
            <a:endParaRPr lang="en-GB" dirty="0"/>
          </a:p>
          <a:p>
            <a:r>
              <a:rPr lang="en-GB" dirty="0"/>
              <a:t>- Handling Small Datasets:</a:t>
            </a:r>
          </a:p>
          <a:p>
            <a:r>
              <a:rPr lang="en-GB" dirty="0"/>
              <a:t>  - Bayesian neural networks provide robust predictions with limited data.</a:t>
            </a:r>
          </a:p>
          <a:p>
            <a:r>
              <a:rPr lang="en-GB" dirty="0"/>
              <a:t>  - Useful in scenarios where data scarcity is a challenge.</a:t>
            </a:r>
          </a:p>
          <a:p>
            <a:endParaRPr lang="en-GB" dirty="0"/>
          </a:p>
          <a:p>
            <a:r>
              <a:rPr lang="en-GB" dirty="0"/>
              <a:t>- Model Flexibility:</a:t>
            </a:r>
          </a:p>
          <a:p>
            <a:r>
              <a:rPr lang="en-GB" dirty="0"/>
              <a:t>  - Bayesian methods offer uncertainty estimates.</a:t>
            </a:r>
          </a:p>
          <a:p>
            <a:r>
              <a:rPr lang="en-GB" dirty="0"/>
              <a:t>  - Aid in model selection and informed decisions on architecture.</a:t>
            </a:r>
          </a:p>
          <a:p>
            <a:r>
              <a:rPr lang="en-GB" dirty="0"/>
              <a:t>  - Helps in choosing the right model based on data and uncertainty.</a:t>
            </a:r>
          </a:p>
          <a:p>
            <a:endParaRPr lang="en-GB" dirty="0"/>
          </a:p>
          <a:p>
            <a:r>
              <a:rPr lang="en-GB" dirty="0"/>
              <a:t>These bullet points capture the key reasons why Bayesian learning and thinking are important, as mentioned in the content of your first slide. They can serve as a useful guideline for your presentation notes.</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2</a:t>
            </a:fld>
            <a:endParaRPr lang="en-NO"/>
          </a:p>
        </p:txBody>
      </p:sp>
    </p:spTree>
    <p:extLst>
      <p:ext uri="{BB962C8B-B14F-4D97-AF65-F5344CB8AC3E}">
        <p14:creationId xmlns:p14="http://schemas.microsoft.com/office/powerpoint/2010/main" val="4056875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y-GB" dirty="0"/>
              <a:t>- Loss Function Components:</a:t>
            </a:r>
          </a:p>
          <a:p>
            <a:r>
              <a:rPr lang="cy-GB" dirty="0"/>
              <a:t>  - Introduces the components of the loss function associated with the negative log likelihood of the data given the parameters and the negative log prior.</a:t>
            </a:r>
          </a:p>
          <a:p>
            <a:r>
              <a:rPr lang="cy-GB" dirty="0"/>
              <a:t>  - The expressions -log(𝑝(𝐷│𝑤)) = 𝑘 + ((𝐷−ŷ)^2) / (2𝜎_𝐷^2) and -log(𝑝(𝑤)) = 𝑘 + (𝑤^2) / (2𝜎_𝑤^2) highlight the contributions of the data likelihood and prior distribution to the overall loss.</a:t>
            </a:r>
          </a:p>
          <a:p>
            <a:endParaRPr lang="cy-GB" dirty="0"/>
          </a:p>
          <a:p>
            <a:r>
              <a:rPr lang="cy-GB" dirty="0"/>
              <a:t>- Loss Function Interpretation:</a:t>
            </a:r>
          </a:p>
          <a:p>
            <a:r>
              <a:rPr lang="cy-GB" dirty="0"/>
              <a:t>  - Discuss how the total loss function comprises the negative log likelihood and negative log prior terms, indicating the fit to the data and model complexity penalties.</a:t>
            </a:r>
          </a:p>
          <a:p>
            <a:r>
              <a:rPr lang="cy-GB" dirty="0"/>
              <a:t>  - Explain that minimizing this combined loss function facilitates parameter estimation while considering both data-driven information and prior beliefs.</a:t>
            </a:r>
          </a:p>
          <a:p>
            <a:endParaRPr lang="cy-GB" dirty="0"/>
          </a:p>
          <a:p>
            <a:r>
              <a:rPr lang="cy-GB" dirty="0"/>
              <a:t>- Regularization Effect:</a:t>
            </a:r>
          </a:p>
          <a:p>
            <a:r>
              <a:rPr lang="cy-GB" dirty="0"/>
              <a:t>  - Address the regularization effect introduced by the prior term in the loss</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21</a:t>
            </a:fld>
            <a:endParaRPr lang="en-NO"/>
          </a:p>
        </p:txBody>
      </p:sp>
    </p:spTree>
    <p:extLst>
      <p:ext uri="{BB962C8B-B14F-4D97-AF65-F5344CB8AC3E}">
        <p14:creationId xmlns:p14="http://schemas.microsoft.com/office/powerpoint/2010/main" val="1513443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y-GB" dirty="0"/>
              <a:t>- Negative Log Posterior under MAP:</a:t>
            </a:r>
          </a:p>
          <a:p>
            <a:r>
              <a:rPr lang="cy-GB" dirty="0"/>
              <a:t>  - Introduces the negative log posterior under Maximum A Posteriori (MAP) estimation as the Total Cost function.</a:t>
            </a:r>
          </a:p>
          <a:p>
            <a:r>
              <a:rPr lang="cy-GB" dirty="0"/>
              <a:t>  - The equation -log 𝑝(𝑤│𝐷)𝑀𝐴𝑃 = Cost = (1/(2𝜎_𝐷^2)) ∑_𝑐(𝑡_𝑐−ŷ_𝑐)^2 + (1/(2𝜎_𝑤^2)) ∑_i 𝑤_i^2 represents the total cost incorporating data loss and regularization terms.</a:t>
            </a:r>
          </a:p>
          <a:p>
            <a:endParaRPr lang="cy-GB" dirty="0"/>
          </a:p>
          <a:p>
            <a:r>
              <a:rPr lang="cy-GB" dirty="0"/>
              <a:t>- Cost Function Interpretation:</a:t>
            </a:r>
          </a:p>
          <a:p>
            <a:r>
              <a:rPr lang="cy-GB" dirty="0"/>
              <a:t>  - Discuss the interpretation of the total cost function, where the first term represents the data-fitting component and the second term reflects the regularization effect.</a:t>
            </a:r>
          </a:p>
          <a:p>
            <a:r>
              <a:rPr lang="cy-GB" dirty="0"/>
              <a:t>  - Emphasize the balance between minimizing the data loss for accurate predictions and controlling the model complexity through regularization.</a:t>
            </a:r>
          </a:p>
          <a:p>
            <a:endParaRPr lang="cy-GB" dirty="0"/>
          </a:p>
          <a:p>
            <a:r>
              <a:rPr lang="cy-GB" dirty="0"/>
              <a:t>- Parameter Estimation Objective:</a:t>
            </a:r>
          </a:p>
          <a:p>
            <a:r>
              <a:rPr lang="cy-GB" dirty="0"/>
              <a:t>  - Highlight that minimizing the negative log posterior under MAP estimation aims to find the optimal parameter values that balance data fidelity and regularization.</a:t>
            </a:r>
          </a:p>
          <a:p>
            <a:r>
              <a:rPr lang="cy-GB" dirty="0"/>
              <a:t>  - Explain how the total cost encapsulates both the goodness of fit to the data and the penalization for large parameter values.</a:t>
            </a:r>
          </a:p>
          <a:p>
            <a:endParaRPr lang="cy-GB" dirty="0"/>
          </a:p>
          <a:p>
            <a:r>
              <a:rPr lang="cy-GB" dirty="0"/>
              <a:t>- Optimization Goal:</a:t>
            </a:r>
          </a:p>
          <a:p>
            <a:r>
              <a:rPr lang="cy-GB" dirty="0"/>
              <a:t>  - Explain that the Total Cost function guides the optimization process in MAP estimation by considering the trade-off between data fidelity and regularization.</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22</a:t>
            </a:fld>
            <a:endParaRPr lang="en-NO"/>
          </a:p>
        </p:txBody>
      </p:sp>
    </p:spTree>
    <p:extLst>
      <p:ext uri="{BB962C8B-B14F-4D97-AF65-F5344CB8AC3E}">
        <p14:creationId xmlns:p14="http://schemas.microsoft.com/office/powerpoint/2010/main" val="2356908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y-GB" dirty="0"/>
              <a:t>- Refined Cost Function:</a:t>
            </a:r>
          </a:p>
          <a:p>
            <a:r>
              <a:rPr lang="cy-GB" dirty="0"/>
              <a:t>  - Introduce the refined form of the cost function equation to incorporate regularization and balancing terms.</a:t>
            </a:r>
          </a:p>
          <a:p>
            <a:r>
              <a:rPr lang="cy-GB" dirty="0"/>
              <a:t>  - The equation 𝐶𝑜𝑠𝑡^⋄ = (1/𝑁) ∑_(𝑐=1)^𝑁 (𝑡_𝑐−ŷ_𝑐)^2 + 𝜆 (1/𝑀) ∑_(𝑖=1)^𝑀 𝑤_i^2 signifies the total cost with a data fidelity component, regularization term, and regularization parameter </a:t>
            </a:r>
            <a:r>
              <a:rPr lang="el-GR" dirty="0"/>
              <a:t>λ.</a:t>
            </a:r>
          </a:p>
          <a:p>
            <a:endParaRPr lang="el-GR" dirty="0"/>
          </a:p>
          <a:p>
            <a:r>
              <a:rPr lang="el-GR" dirty="0"/>
              <a:t>- </a:t>
            </a:r>
            <a:r>
              <a:rPr lang="cy-GB" dirty="0"/>
              <a:t>Enhanced Cost Function Interpretation:</a:t>
            </a:r>
          </a:p>
          <a:p>
            <a:r>
              <a:rPr lang="cy-GB" dirty="0"/>
              <a:t>  - Discuss the interpretation of the refined cost function, emphasizing the components related to data fitting and model complexity regularization.</a:t>
            </a:r>
          </a:p>
          <a:p>
            <a:r>
              <a:rPr lang="cy-GB" dirty="0"/>
              <a:t>  - Highlight the role of the regularization parameter </a:t>
            </a:r>
            <a:r>
              <a:rPr lang="el-GR" dirty="0"/>
              <a:t>λ </a:t>
            </a:r>
            <a:r>
              <a:rPr lang="cy-GB" dirty="0"/>
              <a:t>in controlling the influence of the regularization term on the optimization process.</a:t>
            </a:r>
          </a:p>
          <a:p>
            <a:endParaRPr lang="cy-GB" dirty="0"/>
          </a:p>
          <a:p>
            <a:r>
              <a:rPr lang="cy-GB" dirty="0"/>
              <a:t>- Regularization Parameter Adjustment:</a:t>
            </a:r>
          </a:p>
          <a:p>
            <a:r>
              <a:rPr lang="cy-GB" dirty="0"/>
              <a:t>  - Explain the significance of the regularization parameter </a:t>
            </a:r>
            <a:r>
              <a:rPr lang="el-GR" dirty="0"/>
              <a:t>λ </a:t>
            </a:r>
            <a:r>
              <a:rPr lang="cy-GB" dirty="0"/>
              <a:t>in balancing the trade-off between data accuracy and model simplicity.</a:t>
            </a:r>
          </a:p>
          <a:p>
            <a:r>
              <a:rPr lang="cy-GB" dirty="0"/>
              <a:t>  - Address how tuning the </a:t>
            </a:r>
            <a:r>
              <a:rPr lang="el-GR" dirty="0"/>
              <a:t>λ </a:t>
            </a:r>
            <a:r>
              <a:rPr lang="cy-GB" dirty="0"/>
              <a:t>value impacts the weighting between the data fidelity and regularization terms.</a:t>
            </a:r>
          </a:p>
          <a:p>
            <a:endParaRPr lang="cy-GB" dirty="0"/>
          </a:p>
          <a:p>
            <a:r>
              <a:rPr lang="cy-GB" dirty="0"/>
              <a:t>- Optimization Objective:</a:t>
            </a:r>
          </a:p>
          <a:p>
            <a:r>
              <a:rPr lang="cy-GB" dirty="0"/>
              <a:t>  - Emphasize that the refined cost function provides a more comprehensive framework for parameter estimation, allowing for flexibility in managing the model's complexity.</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24</a:t>
            </a:fld>
            <a:endParaRPr lang="en-NO"/>
          </a:p>
        </p:txBody>
      </p:sp>
    </p:spTree>
    <p:extLst>
      <p:ext uri="{BB962C8B-B14F-4D97-AF65-F5344CB8AC3E}">
        <p14:creationId xmlns:p14="http://schemas.microsoft.com/office/powerpoint/2010/main" val="69099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NO" dirty="0"/>
              <a:t>ordeling og sampling av vektene -&gt; sample flere modeller</a:t>
            </a:r>
          </a:p>
          <a:p>
            <a:endParaRPr lang="en-NO" dirty="0"/>
          </a:p>
          <a:p>
            <a:r>
              <a:rPr lang="en-GB" dirty="0"/>
              <a:t>H</a:t>
            </a:r>
            <a:r>
              <a:rPr lang="en-NO" dirty="0"/>
              <a:t>vorfor gir det mening</a:t>
            </a:r>
          </a:p>
        </p:txBody>
      </p:sp>
      <p:sp>
        <p:nvSpPr>
          <p:cNvPr id="4" name="Slide Number Placeholder 3"/>
          <p:cNvSpPr>
            <a:spLocks noGrp="1"/>
          </p:cNvSpPr>
          <p:nvPr>
            <p:ph type="sldNum" sz="quarter" idx="5"/>
          </p:nvPr>
        </p:nvSpPr>
        <p:spPr/>
        <p:txBody>
          <a:bodyPr/>
          <a:lstStyle/>
          <a:p>
            <a:fld id="{A70EE350-8E0C-364C-8F13-93A45A5B0862}" type="slidenum">
              <a:rPr lang="en-NO" smtClean="0"/>
              <a:t>26</a:t>
            </a:fld>
            <a:endParaRPr lang="en-NO"/>
          </a:p>
        </p:txBody>
      </p:sp>
    </p:spTree>
    <p:extLst>
      <p:ext uri="{BB962C8B-B14F-4D97-AF65-F5344CB8AC3E}">
        <p14:creationId xmlns:p14="http://schemas.microsoft.com/office/powerpoint/2010/main" val="3756518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a:p>
            <a:r>
              <a:rPr lang="en-NO" dirty="0"/>
              <a:t>So the lesson is that using maximum likelihood</a:t>
            </a:r>
          </a:p>
        </p:txBody>
      </p:sp>
      <p:sp>
        <p:nvSpPr>
          <p:cNvPr id="4" name="Slide Number Placeholder 3"/>
          <p:cNvSpPr>
            <a:spLocks noGrp="1"/>
          </p:cNvSpPr>
          <p:nvPr>
            <p:ph type="sldNum" sz="quarter" idx="5"/>
          </p:nvPr>
        </p:nvSpPr>
        <p:spPr/>
        <p:txBody>
          <a:bodyPr/>
          <a:lstStyle/>
          <a:p>
            <a:fld id="{A70EE350-8E0C-364C-8F13-93A45A5B0862}" type="slidenum">
              <a:rPr lang="en-NO" smtClean="0"/>
              <a:t>29</a:t>
            </a:fld>
            <a:endParaRPr lang="en-NO"/>
          </a:p>
        </p:txBody>
      </p:sp>
    </p:spTree>
    <p:extLst>
      <p:ext uri="{BB962C8B-B14F-4D97-AF65-F5344CB8AC3E}">
        <p14:creationId xmlns:p14="http://schemas.microsoft.com/office/powerpoint/2010/main" val="3673904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a:p>
            <a:r>
              <a:rPr lang="en-NO" dirty="0"/>
              <a:t>So the lesson is that using maximum likelihood</a:t>
            </a:r>
          </a:p>
        </p:txBody>
      </p:sp>
      <p:sp>
        <p:nvSpPr>
          <p:cNvPr id="4" name="Slide Number Placeholder 3"/>
          <p:cNvSpPr>
            <a:spLocks noGrp="1"/>
          </p:cNvSpPr>
          <p:nvPr>
            <p:ph type="sldNum" sz="quarter" idx="5"/>
          </p:nvPr>
        </p:nvSpPr>
        <p:spPr/>
        <p:txBody>
          <a:bodyPr/>
          <a:lstStyle/>
          <a:p>
            <a:fld id="{A70EE350-8E0C-364C-8F13-93A45A5B0862}" type="slidenum">
              <a:rPr lang="en-NO" smtClean="0"/>
              <a:t>30</a:t>
            </a:fld>
            <a:endParaRPr lang="en-NO"/>
          </a:p>
        </p:txBody>
      </p:sp>
    </p:spTree>
    <p:extLst>
      <p:ext uri="{BB962C8B-B14F-4D97-AF65-F5344CB8AC3E}">
        <p14:creationId xmlns:p14="http://schemas.microsoft.com/office/powerpoint/2010/main" val="2378273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a:t>
            </a:r>
            <a:r>
              <a:rPr lang="en-GB" dirty="0"/>
              <a:t>h</a:t>
            </a:r>
            <a:r>
              <a:rPr lang="en-NO" dirty="0"/>
              <a:t>at is the problem here? </a:t>
            </a:r>
          </a:p>
          <a:p>
            <a:endParaRPr lang="en-NO" dirty="0"/>
          </a:p>
          <a:p>
            <a:r>
              <a:rPr lang="en-NO" dirty="0"/>
              <a:t>Why are they disagreeing so much?</a:t>
            </a:r>
          </a:p>
        </p:txBody>
      </p:sp>
      <p:sp>
        <p:nvSpPr>
          <p:cNvPr id="4" name="Slide Number Placeholder 3"/>
          <p:cNvSpPr>
            <a:spLocks noGrp="1"/>
          </p:cNvSpPr>
          <p:nvPr>
            <p:ph type="sldNum" sz="quarter" idx="5"/>
          </p:nvPr>
        </p:nvSpPr>
        <p:spPr/>
        <p:txBody>
          <a:bodyPr/>
          <a:lstStyle/>
          <a:p>
            <a:fld id="{A70EE350-8E0C-364C-8F13-93A45A5B0862}" type="slidenum">
              <a:rPr lang="en-NO" smtClean="0"/>
              <a:t>41</a:t>
            </a:fld>
            <a:endParaRPr lang="en-NO"/>
          </a:p>
        </p:txBody>
      </p:sp>
    </p:spTree>
    <p:extLst>
      <p:ext uri="{BB962C8B-B14F-4D97-AF65-F5344CB8AC3E}">
        <p14:creationId xmlns:p14="http://schemas.microsoft.com/office/powerpoint/2010/main" val="1393286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a:t>
            </a:r>
            <a:r>
              <a:rPr lang="en-GB" dirty="0"/>
              <a:t>h</a:t>
            </a:r>
            <a:r>
              <a:rPr lang="en-NO" dirty="0"/>
              <a:t>at is the problem here? </a:t>
            </a:r>
          </a:p>
          <a:p>
            <a:endParaRPr lang="en-NO" dirty="0"/>
          </a:p>
          <a:p>
            <a:r>
              <a:rPr lang="en-NO" dirty="0"/>
              <a:t>Why are they disagreeing so much on FP/FN?</a:t>
            </a:r>
          </a:p>
        </p:txBody>
      </p:sp>
      <p:sp>
        <p:nvSpPr>
          <p:cNvPr id="4" name="Slide Number Placeholder 3"/>
          <p:cNvSpPr>
            <a:spLocks noGrp="1"/>
          </p:cNvSpPr>
          <p:nvPr>
            <p:ph type="sldNum" sz="quarter" idx="5"/>
          </p:nvPr>
        </p:nvSpPr>
        <p:spPr/>
        <p:txBody>
          <a:bodyPr/>
          <a:lstStyle/>
          <a:p>
            <a:fld id="{A70EE350-8E0C-364C-8F13-93A45A5B0862}" type="slidenum">
              <a:rPr lang="en-NO" smtClean="0"/>
              <a:t>42</a:t>
            </a:fld>
            <a:endParaRPr lang="en-NO"/>
          </a:p>
        </p:txBody>
      </p:sp>
    </p:spTree>
    <p:extLst>
      <p:ext uri="{BB962C8B-B14F-4D97-AF65-F5344CB8AC3E}">
        <p14:creationId xmlns:p14="http://schemas.microsoft.com/office/powerpoint/2010/main" val="3303981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a:t>
            </a:r>
            <a:r>
              <a:rPr lang="en-GB" dirty="0"/>
              <a:t>h</a:t>
            </a:r>
            <a:r>
              <a:rPr lang="en-NO" dirty="0"/>
              <a:t>at is the problem here? </a:t>
            </a:r>
          </a:p>
          <a:p>
            <a:endParaRPr lang="en-NO" dirty="0"/>
          </a:p>
          <a:p>
            <a:r>
              <a:rPr lang="en-NO" dirty="0"/>
              <a:t>Why are they disagreeing so much on FP/FN?</a:t>
            </a:r>
          </a:p>
        </p:txBody>
      </p:sp>
      <p:sp>
        <p:nvSpPr>
          <p:cNvPr id="4" name="Slide Number Placeholder 3"/>
          <p:cNvSpPr>
            <a:spLocks noGrp="1"/>
          </p:cNvSpPr>
          <p:nvPr>
            <p:ph type="sldNum" sz="quarter" idx="5"/>
          </p:nvPr>
        </p:nvSpPr>
        <p:spPr/>
        <p:txBody>
          <a:bodyPr/>
          <a:lstStyle/>
          <a:p>
            <a:fld id="{A70EE350-8E0C-364C-8F13-93A45A5B0862}" type="slidenum">
              <a:rPr lang="en-NO" smtClean="0"/>
              <a:t>43</a:t>
            </a:fld>
            <a:endParaRPr lang="en-NO"/>
          </a:p>
        </p:txBody>
      </p:sp>
    </p:spTree>
    <p:extLst>
      <p:ext uri="{BB962C8B-B14F-4D97-AF65-F5344CB8AC3E}">
        <p14:creationId xmlns:p14="http://schemas.microsoft.com/office/powerpoint/2010/main" val="3918994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a:t>
            </a:r>
            <a:r>
              <a:rPr lang="en-GB" dirty="0"/>
              <a:t>h</a:t>
            </a:r>
            <a:r>
              <a:rPr lang="en-NO" dirty="0"/>
              <a:t>at is the problem here? </a:t>
            </a:r>
          </a:p>
          <a:p>
            <a:endParaRPr lang="en-NO" dirty="0"/>
          </a:p>
          <a:p>
            <a:r>
              <a:rPr lang="en-NO" dirty="0"/>
              <a:t>Why are they disagreeing so much on FP/FN?</a:t>
            </a:r>
          </a:p>
        </p:txBody>
      </p:sp>
      <p:sp>
        <p:nvSpPr>
          <p:cNvPr id="4" name="Slide Number Placeholder 3"/>
          <p:cNvSpPr>
            <a:spLocks noGrp="1"/>
          </p:cNvSpPr>
          <p:nvPr>
            <p:ph type="sldNum" sz="quarter" idx="5"/>
          </p:nvPr>
        </p:nvSpPr>
        <p:spPr/>
        <p:txBody>
          <a:bodyPr/>
          <a:lstStyle/>
          <a:p>
            <a:fld id="{A70EE350-8E0C-364C-8F13-93A45A5B0862}" type="slidenum">
              <a:rPr lang="en-NO" smtClean="0"/>
              <a:t>44</a:t>
            </a:fld>
            <a:endParaRPr lang="en-NO"/>
          </a:p>
        </p:txBody>
      </p:sp>
    </p:spTree>
    <p:extLst>
      <p:ext uri="{BB962C8B-B14F-4D97-AF65-F5344CB8AC3E}">
        <p14:creationId xmlns:p14="http://schemas.microsoft.com/office/powerpoint/2010/main" val="1119114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3</a:t>
            </a:fld>
            <a:endParaRPr lang="en-NO"/>
          </a:p>
        </p:txBody>
      </p:sp>
    </p:spTree>
    <p:extLst>
      <p:ext uri="{BB962C8B-B14F-4D97-AF65-F5344CB8AC3E}">
        <p14:creationId xmlns:p14="http://schemas.microsoft.com/office/powerpoint/2010/main" val="1020591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NO" dirty="0"/>
              <a:t>hy are they disagreeing, what are they disagreeing about?</a:t>
            </a:r>
          </a:p>
        </p:txBody>
      </p:sp>
      <p:sp>
        <p:nvSpPr>
          <p:cNvPr id="4" name="Slide Number Placeholder 3"/>
          <p:cNvSpPr>
            <a:spLocks noGrp="1"/>
          </p:cNvSpPr>
          <p:nvPr>
            <p:ph type="sldNum" sz="quarter" idx="5"/>
          </p:nvPr>
        </p:nvSpPr>
        <p:spPr/>
        <p:txBody>
          <a:bodyPr/>
          <a:lstStyle/>
          <a:p>
            <a:fld id="{A70EE350-8E0C-364C-8F13-93A45A5B0862}" type="slidenum">
              <a:rPr lang="en-NO" smtClean="0"/>
              <a:t>45</a:t>
            </a:fld>
            <a:endParaRPr lang="en-NO"/>
          </a:p>
        </p:txBody>
      </p:sp>
    </p:spTree>
    <p:extLst>
      <p:ext uri="{BB962C8B-B14F-4D97-AF65-F5344CB8AC3E}">
        <p14:creationId xmlns:p14="http://schemas.microsoft.com/office/powerpoint/2010/main" val="2915347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46</a:t>
            </a:fld>
            <a:endParaRPr lang="en-NO"/>
          </a:p>
        </p:txBody>
      </p:sp>
    </p:spTree>
    <p:extLst>
      <p:ext uri="{BB962C8B-B14F-4D97-AF65-F5344CB8AC3E}">
        <p14:creationId xmlns:p14="http://schemas.microsoft.com/office/powerpoint/2010/main" val="647981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47</a:t>
            </a:fld>
            <a:endParaRPr lang="en-NO"/>
          </a:p>
        </p:txBody>
      </p:sp>
    </p:spTree>
    <p:extLst>
      <p:ext uri="{BB962C8B-B14F-4D97-AF65-F5344CB8AC3E}">
        <p14:creationId xmlns:p14="http://schemas.microsoft.com/office/powerpoint/2010/main" val="690563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62</a:t>
            </a:fld>
            <a:endParaRPr lang="en-NO"/>
          </a:p>
        </p:txBody>
      </p:sp>
    </p:spTree>
    <p:extLst>
      <p:ext uri="{BB962C8B-B14F-4D97-AF65-F5344CB8AC3E}">
        <p14:creationId xmlns:p14="http://schemas.microsoft.com/office/powerpoint/2010/main" val="646411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63</a:t>
            </a:fld>
            <a:endParaRPr lang="en-NO"/>
          </a:p>
        </p:txBody>
      </p:sp>
    </p:spTree>
    <p:extLst>
      <p:ext uri="{BB962C8B-B14F-4D97-AF65-F5344CB8AC3E}">
        <p14:creationId xmlns:p14="http://schemas.microsoft.com/office/powerpoint/2010/main" val="3296261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64</a:t>
            </a:fld>
            <a:endParaRPr lang="en-NO"/>
          </a:p>
        </p:txBody>
      </p:sp>
    </p:spTree>
    <p:extLst>
      <p:ext uri="{BB962C8B-B14F-4D97-AF65-F5344CB8AC3E}">
        <p14:creationId xmlns:p14="http://schemas.microsoft.com/office/powerpoint/2010/main" val="1379256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65</a:t>
            </a:fld>
            <a:endParaRPr lang="en-NO"/>
          </a:p>
        </p:txBody>
      </p:sp>
    </p:spTree>
    <p:extLst>
      <p:ext uri="{BB962C8B-B14F-4D97-AF65-F5344CB8AC3E}">
        <p14:creationId xmlns:p14="http://schemas.microsoft.com/office/powerpoint/2010/main" val="2547862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66</a:t>
            </a:fld>
            <a:endParaRPr lang="en-NO"/>
          </a:p>
        </p:txBody>
      </p:sp>
    </p:spTree>
    <p:extLst>
      <p:ext uri="{BB962C8B-B14F-4D97-AF65-F5344CB8AC3E}">
        <p14:creationId xmlns:p14="http://schemas.microsoft.com/office/powerpoint/2010/main" val="224091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67</a:t>
            </a:fld>
            <a:endParaRPr lang="en-NO"/>
          </a:p>
        </p:txBody>
      </p:sp>
    </p:spTree>
    <p:extLst>
      <p:ext uri="{BB962C8B-B14F-4D97-AF65-F5344CB8AC3E}">
        <p14:creationId xmlns:p14="http://schemas.microsoft.com/office/powerpoint/2010/main" val="2440368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68</a:t>
            </a:fld>
            <a:endParaRPr lang="en-NO"/>
          </a:p>
        </p:txBody>
      </p:sp>
    </p:spTree>
    <p:extLst>
      <p:ext uri="{BB962C8B-B14F-4D97-AF65-F5344CB8AC3E}">
        <p14:creationId xmlns:p14="http://schemas.microsoft.com/office/powerpoint/2010/main" val="2643282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4</a:t>
            </a:fld>
            <a:endParaRPr lang="en-NO"/>
          </a:p>
        </p:txBody>
      </p:sp>
    </p:spTree>
    <p:extLst>
      <p:ext uri="{BB962C8B-B14F-4D97-AF65-F5344CB8AC3E}">
        <p14:creationId xmlns:p14="http://schemas.microsoft.com/office/powerpoint/2010/main" val="251819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5</a:t>
            </a:fld>
            <a:endParaRPr lang="en-NO"/>
          </a:p>
        </p:txBody>
      </p:sp>
    </p:spTree>
    <p:extLst>
      <p:ext uri="{BB962C8B-B14F-4D97-AF65-F5344CB8AC3E}">
        <p14:creationId xmlns:p14="http://schemas.microsoft.com/office/powerpoint/2010/main" val="955307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Bayes Theorem:</a:t>
            </a:r>
          </a:p>
          <a:p>
            <a:r>
              <a:rPr lang="en-GB" dirty="0"/>
              <a:t>  - Introduces a fundamental concept in Bayesian inference for updating beliefs based on evidence.</a:t>
            </a:r>
          </a:p>
          <a:p>
            <a:r>
              <a:rPr lang="en-GB" dirty="0"/>
              <a:t>  - Mathematically expresses how prior beliefs are combined with new evidence to calculate the revised probability of an event.</a:t>
            </a:r>
          </a:p>
          <a:p>
            <a:endParaRPr lang="en-GB" dirty="0"/>
          </a:p>
          <a:p>
            <a:r>
              <a:rPr lang="en-GB" dirty="0"/>
              <a:t>- Posterior Probability:</a:t>
            </a:r>
          </a:p>
          <a:p>
            <a:r>
              <a:rPr lang="en-GB" dirty="0"/>
              <a:t>  - Represents the updated probability of an event after considering new evidence.</a:t>
            </a:r>
          </a:p>
          <a:p>
            <a:r>
              <a:rPr lang="en-GB" dirty="0"/>
              <a:t>  - Explain how the posterior probability 𝑝(𝐴│𝐵) reflects the revised belief in event A given evidence B.</a:t>
            </a:r>
          </a:p>
          <a:p>
            <a:endParaRPr lang="en-GB" dirty="0"/>
          </a:p>
          <a:p>
            <a:r>
              <a:rPr lang="en-GB" dirty="0"/>
              <a:t>- Likelihood:</a:t>
            </a:r>
          </a:p>
          <a:p>
            <a:r>
              <a:rPr lang="en-GB" dirty="0"/>
              <a:t>  - Describes the likelihood of observing the evidence given the event of interest.</a:t>
            </a:r>
          </a:p>
          <a:p>
            <a:r>
              <a:rPr lang="en-GB" dirty="0"/>
              <a:t>  - Discuss how the likelihood 𝑝(𝐵│𝐴) informs the strength of the relationship between event A and evidence B.</a:t>
            </a:r>
          </a:p>
          <a:p>
            <a:endParaRPr lang="en-GB" dirty="0"/>
          </a:p>
          <a:p>
            <a:r>
              <a:rPr lang="en-GB" dirty="0"/>
              <a:t>- Prior Probability:</a:t>
            </a:r>
          </a:p>
          <a:p>
            <a:r>
              <a:rPr lang="en-GB" dirty="0"/>
              <a:t>  - Represents the initial belief in the event of interest before observing any evidence.</a:t>
            </a:r>
          </a:p>
          <a:p>
            <a:r>
              <a:rPr lang="en-GB" dirty="0"/>
              <a:t>  - Emphasize the role of the prior probability 𝑝(𝐴) in shaping the starting point for Bayesian inference.</a:t>
            </a:r>
          </a:p>
          <a:p>
            <a:endParaRPr lang="en-GB" dirty="0"/>
          </a:p>
          <a:p>
            <a:r>
              <a:rPr lang="en-GB" dirty="0"/>
              <a:t>- Evidence or Marginal Likelihood:</a:t>
            </a:r>
          </a:p>
          <a:p>
            <a:r>
              <a:rPr lang="en-GB" dirty="0"/>
              <a:t>  - Provides the overall probability of observing the available evidence.</a:t>
            </a:r>
          </a:p>
          <a:p>
            <a:r>
              <a:rPr lang="en-GB" dirty="0"/>
              <a:t>  - Highlight the significance of the evidence probability</a:t>
            </a:r>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6</a:t>
            </a:fld>
            <a:endParaRPr lang="en-NO"/>
          </a:p>
        </p:txBody>
      </p:sp>
    </p:spTree>
    <p:extLst>
      <p:ext uri="{BB962C8B-B14F-4D97-AF65-F5344CB8AC3E}">
        <p14:creationId xmlns:p14="http://schemas.microsoft.com/office/powerpoint/2010/main" val="3930499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Bayes Theorem:</a:t>
            </a:r>
          </a:p>
          <a:p>
            <a:r>
              <a:rPr lang="en-GB" dirty="0"/>
              <a:t>  - Introduces a fundamental concept in Bayesian inference for updating beliefs based on evidence.</a:t>
            </a:r>
          </a:p>
          <a:p>
            <a:r>
              <a:rPr lang="en-GB" dirty="0"/>
              <a:t>  - Mathematically expresses how prior beliefs are combined with new evidence to calculate the revised probability of an event.</a:t>
            </a:r>
          </a:p>
          <a:p>
            <a:endParaRPr lang="en-GB" dirty="0"/>
          </a:p>
          <a:p>
            <a:r>
              <a:rPr lang="en-GB" dirty="0"/>
              <a:t>- Posterior Probability:</a:t>
            </a:r>
          </a:p>
          <a:p>
            <a:r>
              <a:rPr lang="en-GB" dirty="0"/>
              <a:t>  - Represents the updated probability of an event after considering new evidence.</a:t>
            </a:r>
          </a:p>
          <a:p>
            <a:r>
              <a:rPr lang="en-GB" dirty="0"/>
              <a:t>  - Explain how the posterior probability 𝑝(𝐴│𝐵) reflects the revised belief in event A given evidence B.</a:t>
            </a:r>
          </a:p>
          <a:p>
            <a:endParaRPr lang="en-GB" dirty="0"/>
          </a:p>
          <a:p>
            <a:r>
              <a:rPr lang="en-GB" dirty="0"/>
              <a:t>- Likelihood:</a:t>
            </a:r>
          </a:p>
          <a:p>
            <a:r>
              <a:rPr lang="en-GB" dirty="0"/>
              <a:t>  - Describes the likelihood of observing the evidence given the event of interest.</a:t>
            </a:r>
          </a:p>
          <a:p>
            <a:r>
              <a:rPr lang="en-GB" dirty="0"/>
              <a:t>  - Discuss how the likelihood 𝑝(𝐵│𝐴) informs the strength of the relationship between event A and evidence B.</a:t>
            </a:r>
          </a:p>
          <a:p>
            <a:endParaRPr lang="en-GB" dirty="0"/>
          </a:p>
          <a:p>
            <a:r>
              <a:rPr lang="en-GB" dirty="0"/>
              <a:t>- Prior Probability:</a:t>
            </a:r>
          </a:p>
          <a:p>
            <a:r>
              <a:rPr lang="en-GB" dirty="0"/>
              <a:t>  - Represents the initial belief in the event of interest before observing any evidence.</a:t>
            </a:r>
          </a:p>
          <a:p>
            <a:r>
              <a:rPr lang="en-GB" dirty="0"/>
              <a:t>  - Emphasize the role of the prior probability 𝑝(𝐴) in shaping the starting point for Bayesian inference.</a:t>
            </a:r>
          </a:p>
          <a:p>
            <a:endParaRPr lang="en-GB" dirty="0"/>
          </a:p>
          <a:p>
            <a:r>
              <a:rPr lang="en-GB" dirty="0"/>
              <a:t>- Evidence or Marginal Likelihood:</a:t>
            </a:r>
          </a:p>
          <a:p>
            <a:r>
              <a:rPr lang="en-GB" dirty="0"/>
              <a:t>  - Provides the overall probability of observing the available evidence.</a:t>
            </a:r>
          </a:p>
          <a:p>
            <a:r>
              <a:rPr lang="en-GB" dirty="0"/>
              <a:t>  - Highlight the significance of the evidence probability</a:t>
            </a:r>
            <a:endParaRPr lang="en-NO" dirty="0"/>
          </a:p>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7</a:t>
            </a:fld>
            <a:endParaRPr lang="en-NO"/>
          </a:p>
        </p:txBody>
      </p:sp>
    </p:spTree>
    <p:extLst>
      <p:ext uri="{BB962C8B-B14F-4D97-AF65-F5344CB8AC3E}">
        <p14:creationId xmlns:p14="http://schemas.microsoft.com/office/powerpoint/2010/main" val="3716247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Bayes Theorem:</a:t>
            </a:r>
          </a:p>
          <a:p>
            <a:r>
              <a:rPr lang="en-GB" dirty="0"/>
              <a:t>  - Introduces a fundamental concept in Bayesian inference for updating beliefs based on evidence.</a:t>
            </a:r>
          </a:p>
          <a:p>
            <a:r>
              <a:rPr lang="en-GB" dirty="0"/>
              <a:t>  - Mathematically expresses how prior beliefs are combined with new evidence to calculate the revised probability of an event.</a:t>
            </a:r>
          </a:p>
          <a:p>
            <a:endParaRPr lang="en-GB" dirty="0"/>
          </a:p>
          <a:p>
            <a:r>
              <a:rPr lang="en-GB" dirty="0"/>
              <a:t>- Posterior Probability:</a:t>
            </a:r>
          </a:p>
          <a:p>
            <a:r>
              <a:rPr lang="en-GB" dirty="0"/>
              <a:t>  - Represents the updated probability of an event after considering new evidence.</a:t>
            </a:r>
          </a:p>
          <a:p>
            <a:r>
              <a:rPr lang="en-GB" dirty="0"/>
              <a:t>  - Explain how the posterior probability 𝑝(𝐴│𝐵) reflects the revised belief in event A given evidence B.</a:t>
            </a:r>
          </a:p>
          <a:p>
            <a:endParaRPr lang="en-GB" dirty="0"/>
          </a:p>
          <a:p>
            <a:r>
              <a:rPr lang="en-GB" dirty="0"/>
              <a:t>- Likelihood:</a:t>
            </a:r>
          </a:p>
          <a:p>
            <a:r>
              <a:rPr lang="en-GB" dirty="0"/>
              <a:t>  - Describes the likelihood of observing the evidence given the event of interest.</a:t>
            </a:r>
          </a:p>
          <a:p>
            <a:r>
              <a:rPr lang="en-GB" dirty="0"/>
              <a:t>  - Discuss how the likelihood 𝑝(𝐵│𝐴) informs the strength of the relationship between event A and evidence B.</a:t>
            </a:r>
          </a:p>
          <a:p>
            <a:endParaRPr lang="en-GB" dirty="0"/>
          </a:p>
          <a:p>
            <a:r>
              <a:rPr lang="en-GB" dirty="0"/>
              <a:t>- Prior Probability:</a:t>
            </a:r>
          </a:p>
          <a:p>
            <a:r>
              <a:rPr lang="en-GB" dirty="0"/>
              <a:t>  - Represents the initial belief in the event of interest before observing any evidence.</a:t>
            </a:r>
          </a:p>
          <a:p>
            <a:r>
              <a:rPr lang="en-GB" dirty="0"/>
              <a:t>  - Emphasize the role of the prior probability 𝑝(𝐴) in shaping the starting point for Bayesian inference.</a:t>
            </a:r>
          </a:p>
          <a:p>
            <a:endParaRPr lang="en-GB" dirty="0"/>
          </a:p>
          <a:p>
            <a:r>
              <a:rPr lang="en-GB" dirty="0"/>
              <a:t>- Evidence or Marginal Likelihood:</a:t>
            </a:r>
          </a:p>
          <a:p>
            <a:r>
              <a:rPr lang="en-GB" dirty="0"/>
              <a:t>  - Provides the overall probability of observing the available evidence.</a:t>
            </a:r>
          </a:p>
          <a:p>
            <a:r>
              <a:rPr lang="en-GB" dirty="0"/>
              <a:t>  - Highlight the significance of the evidence probability</a:t>
            </a:r>
            <a:endParaRPr lang="en-NO" dirty="0"/>
          </a:p>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8</a:t>
            </a:fld>
            <a:endParaRPr lang="en-NO"/>
          </a:p>
        </p:txBody>
      </p:sp>
    </p:spTree>
    <p:extLst>
      <p:ext uri="{BB962C8B-B14F-4D97-AF65-F5344CB8AC3E}">
        <p14:creationId xmlns:p14="http://schemas.microsoft.com/office/powerpoint/2010/main" val="2643345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A70EE350-8E0C-364C-8F13-93A45A5B0862}" type="slidenum">
              <a:rPr lang="en-NO" smtClean="0"/>
              <a:t>9</a:t>
            </a:fld>
            <a:endParaRPr lang="en-NO"/>
          </a:p>
        </p:txBody>
      </p:sp>
    </p:spTree>
    <p:extLst>
      <p:ext uri="{BB962C8B-B14F-4D97-AF65-F5344CB8AC3E}">
        <p14:creationId xmlns:p14="http://schemas.microsoft.com/office/powerpoint/2010/main" val="107969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2EA0A9A-D594-6241-A1ED-944D0E4B1289}" type="datetimeFigureOut">
              <a:rPr lang="en-NO" smtClean="0"/>
              <a:t>16/04/2024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3097497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2EA0A9A-D594-6241-A1ED-944D0E4B1289}" type="datetimeFigureOut">
              <a:rPr lang="en-NO" smtClean="0"/>
              <a:t>16/04/2024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3478121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16/04/2024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1758355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16/04/2024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227346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16/04/2024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1191752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16/04/2024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860425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16/04/2024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3860589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2EA0A9A-D594-6241-A1ED-944D0E4B1289}" type="datetimeFigureOut">
              <a:rPr lang="en-NO" smtClean="0"/>
              <a:t>16/04/2024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6014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2EA0A9A-D594-6241-A1ED-944D0E4B1289}" type="datetimeFigureOut">
              <a:rPr lang="en-NO" smtClean="0"/>
              <a:t>16/04/2024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107486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2EA0A9A-D594-6241-A1ED-944D0E4B1289}" type="datetimeFigureOut">
              <a:rPr lang="en-NO" smtClean="0"/>
              <a:t>16/04/2024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1772176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2EA0A9A-D594-6241-A1ED-944D0E4B1289}" type="datetimeFigureOut">
              <a:rPr lang="en-NO" smtClean="0"/>
              <a:t>16/04/2024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2615767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2EA0A9A-D594-6241-A1ED-944D0E4B1289}" type="datetimeFigureOut">
              <a:rPr lang="en-NO" smtClean="0"/>
              <a:t>16/04/2024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4258694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2EA0A9A-D594-6241-A1ED-944D0E4B1289}" type="datetimeFigureOut">
              <a:rPr lang="en-NO" smtClean="0"/>
              <a:t>16/04/2024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2096317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2EA0A9A-D594-6241-A1ED-944D0E4B1289}" type="datetimeFigureOut">
              <a:rPr lang="en-NO" smtClean="0"/>
              <a:t>16/04/2024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3627755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EA0A9A-D594-6241-A1ED-944D0E4B1289}" type="datetimeFigureOut">
              <a:rPr lang="en-NO" smtClean="0"/>
              <a:t>16/04/2024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3651316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2EA0A9A-D594-6241-A1ED-944D0E4B1289}" type="datetimeFigureOut">
              <a:rPr lang="en-NO" smtClean="0"/>
              <a:t>16/04/2024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231836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2EA0A9A-D594-6241-A1ED-944D0E4B1289}" type="datetimeFigureOut">
              <a:rPr lang="en-NO" smtClean="0"/>
              <a:t>16/04/2024</a:t>
            </a:fld>
            <a:endParaRPr lang="en-NO"/>
          </a:p>
        </p:txBody>
      </p:sp>
      <p:sp>
        <p:nvSpPr>
          <p:cNvPr id="6" name="Footer Placeholder 5"/>
          <p:cNvSpPr>
            <a:spLocks noGrp="1"/>
          </p:cNvSpPr>
          <p:nvPr>
            <p:ph type="ftr" sz="quarter" idx="11"/>
          </p:nvPr>
        </p:nvSpPr>
        <p:spPr>
          <a:xfrm>
            <a:off x="1141412" y="5883275"/>
            <a:ext cx="5105400" cy="365125"/>
          </a:xfrm>
        </p:spPr>
        <p:txBody>
          <a:bodyPr/>
          <a:lstStyle/>
          <a:p>
            <a:endParaRPr lang="en-NO"/>
          </a:p>
        </p:txBody>
      </p:sp>
      <p:sp>
        <p:nvSpPr>
          <p:cNvPr id="7" name="Slide Number Placeholder 6"/>
          <p:cNvSpPr>
            <a:spLocks noGrp="1"/>
          </p:cNvSpPr>
          <p:nvPr>
            <p:ph type="sldNum" sz="quarter" idx="12"/>
          </p:nvPr>
        </p:nvSpPr>
        <p:spPr>
          <a:xfrm>
            <a:off x="10742612" y="5883275"/>
            <a:ext cx="322567" cy="365125"/>
          </a:xfrm>
        </p:spPr>
        <p:txBody>
          <a:bodyPr/>
          <a:lstStyle/>
          <a:p>
            <a:fld id="{A93AFA09-0791-0545-A269-C460602EC72E}" type="slidenum">
              <a:rPr lang="en-NO" smtClean="0"/>
              <a:t>‹#›</a:t>
            </a:fld>
            <a:endParaRPr lang="en-NO"/>
          </a:p>
        </p:txBody>
      </p:sp>
    </p:spTree>
    <p:extLst>
      <p:ext uri="{BB962C8B-B14F-4D97-AF65-F5344CB8AC3E}">
        <p14:creationId xmlns:p14="http://schemas.microsoft.com/office/powerpoint/2010/main" val="42535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2EA0A9A-D594-6241-A1ED-944D0E4B1289}" type="datetimeFigureOut">
              <a:rPr lang="en-NO" smtClean="0"/>
              <a:t>16/04/2024</a:t>
            </a:fld>
            <a:endParaRPr lang="en-NO"/>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NO"/>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93AFA09-0791-0545-A269-C460602EC72E}" type="slidenum">
              <a:rPr lang="en-NO" smtClean="0"/>
              <a:t>‹#›</a:t>
            </a:fld>
            <a:endParaRPr lang="en-NO"/>
          </a:p>
        </p:txBody>
      </p:sp>
    </p:spTree>
    <p:extLst>
      <p:ext uri="{BB962C8B-B14F-4D97-AF65-F5344CB8AC3E}">
        <p14:creationId xmlns:p14="http://schemas.microsoft.com/office/powerpoint/2010/main" val="922036527"/>
      </p:ext>
    </p:extLst>
  </p:cSld>
  <p:clrMap bg1="dk1" tx1="lt1" bg2="dk2" tx2="lt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61.png"/><Relationship Id="rId4" Type="http://schemas.openxmlformats.org/officeDocument/2006/relationships/image" Target="../media/image14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71.png"/><Relationship Id="rId4" Type="http://schemas.openxmlformats.org/officeDocument/2006/relationships/image" Target="../media/image14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80.png"/><Relationship Id="rId4" Type="http://schemas.openxmlformats.org/officeDocument/2006/relationships/image" Target="../media/image14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41.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20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21.png"/><Relationship Id="rId4" Type="http://schemas.openxmlformats.org/officeDocument/2006/relationships/image" Target="../media/image201.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3.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6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6.png"/><Relationship Id="rId4" Type="http://schemas.openxmlformats.org/officeDocument/2006/relationships/image" Target="../media/image20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6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7.png"/><Relationship Id="rId4" Type="http://schemas.openxmlformats.org/officeDocument/2006/relationships/image" Target="../media/image20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6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201.png"/></Relationships>
</file>

<file path=ppt/slides/_rels/slide2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13.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6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0.png"/><Relationship Id="rId4" Type="http://schemas.openxmlformats.org/officeDocument/2006/relationships/image" Target="../media/image201.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13.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3.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7" Type="http://schemas.openxmlformats.org/officeDocument/2006/relationships/image" Target="../media/image36.png"/><Relationship Id="rId12"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30.png"/><Relationship Id="rId11" Type="http://schemas.openxmlformats.org/officeDocument/2006/relationships/image" Target="../media/image38.png"/><Relationship Id="rId10" Type="http://schemas.openxmlformats.org/officeDocument/2006/relationships/image" Target="../media/image35.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331.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31.png"/><Relationship Id="rId3" Type="http://schemas.openxmlformats.org/officeDocument/2006/relationships/image" Target="../media/image401.png"/><Relationship Id="rId7" Type="http://schemas.openxmlformats.org/officeDocument/2006/relationships/image" Target="../media/image45.png"/><Relationship Id="rId12"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xml"/><Relationship Id="rId11" Type="http://schemas.openxmlformats.org/officeDocument/2006/relationships/image" Target="../media/image44.png"/><Relationship Id="rId5" Type="http://schemas.openxmlformats.org/officeDocument/2006/relationships/image" Target="../media/image331.png"/><Relationship Id="rId10" Type="http://schemas.openxmlformats.org/officeDocument/2006/relationships/image" Target="../media/image39.png"/><Relationship Id="rId4" Type="http://schemas.openxmlformats.org/officeDocument/2006/relationships/image" Target="../media/image13.png"/><Relationship Id="rId9" Type="http://schemas.openxmlformats.org/officeDocument/2006/relationships/image" Target="../media/image37.png"/><Relationship Id="rId1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47.png"/><Relationship Id="rId3" Type="http://schemas.openxmlformats.org/officeDocument/2006/relationships/image" Target="../media/image401.png"/><Relationship Id="rId7" Type="http://schemas.openxmlformats.org/officeDocument/2006/relationships/image" Target="../media/image53.png"/><Relationship Id="rId12"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46.png"/><Relationship Id="rId5" Type="http://schemas.openxmlformats.org/officeDocument/2006/relationships/image" Target="../media/image51.png"/><Relationship Id="rId10" Type="http://schemas.openxmlformats.org/officeDocument/2006/relationships/image" Target="../media/image44.png"/><Relationship Id="rId4" Type="http://schemas.openxmlformats.org/officeDocument/2006/relationships/image" Target="../media/image13.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1.png"/><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0.sv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0.sv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0.sv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58.png"/><Relationship Id="rId7" Type="http://schemas.openxmlformats.org/officeDocument/2006/relationships/image" Target="../media/image100.png"/><Relationship Id="rId12" Type="http://schemas.openxmlformats.org/officeDocument/2006/relationships/image" Target="../media/image15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40.png"/><Relationship Id="rId5" Type="http://schemas.openxmlformats.org/officeDocument/2006/relationships/image" Target="../media/image59.png"/><Relationship Id="rId10" Type="http://schemas.openxmlformats.org/officeDocument/2006/relationships/image" Target="../media/image130.png"/><Relationship Id="rId4" Type="http://schemas.openxmlformats.org/officeDocument/2006/relationships/image" Target="../media/image80.png"/><Relationship Id="rId9" Type="http://schemas.openxmlformats.org/officeDocument/2006/relationships/image" Target="../media/image120.png"/></Relationships>
</file>

<file path=ppt/slides/_rels/slide46.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50.png"/><Relationship Id="rId3" Type="http://schemas.openxmlformats.org/officeDocument/2006/relationships/image" Target="../media/image58.png"/><Relationship Id="rId7" Type="http://schemas.openxmlformats.org/officeDocument/2006/relationships/image" Target="../media/image170.png"/><Relationship Id="rId12" Type="http://schemas.openxmlformats.org/officeDocument/2006/relationships/image" Target="../media/image130.png"/><Relationship Id="rId2" Type="http://schemas.openxmlformats.org/officeDocument/2006/relationships/notesSlide" Target="../notesSlides/notesSlide31.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20.png"/><Relationship Id="rId5" Type="http://schemas.openxmlformats.org/officeDocument/2006/relationships/image" Target="../media/image80.png"/><Relationship Id="rId15" Type="http://schemas.openxmlformats.org/officeDocument/2006/relationships/image" Target="../media/image100.png"/><Relationship Id="rId10" Type="http://schemas.openxmlformats.org/officeDocument/2006/relationships/image" Target="../media/image110.png"/><Relationship Id="rId14" Type="http://schemas.openxmlformats.org/officeDocument/2006/relationships/image" Target="../media/image90.png"/></Relationships>
</file>

<file path=ppt/slides/_rels/slide4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220.png"/><Relationship Id="rId3" Type="http://schemas.openxmlformats.org/officeDocument/2006/relationships/image" Target="../media/image58.png"/><Relationship Id="rId12" Type="http://schemas.openxmlformats.org/officeDocument/2006/relationships/image" Target="../media/image130.png"/><Relationship Id="rId17" Type="http://schemas.openxmlformats.org/officeDocument/2006/relationships/image" Target="../media/image59.png"/><Relationship Id="rId2" Type="http://schemas.openxmlformats.org/officeDocument/2006/relationships/notesSlide" Target="../notesSlides/notesSlide32.xml"/><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210.png"/><Relationship Id="rId5" Type="http://schemas.openxmlformats.org/officeDocument/2006/relationships/image" Target="../media/image170.png"/><Relationship Id="rId15" Type="http://schemas.openxmlformats.org/officeDocument/2006/relationships/image" Target="../media/image90.png"/><Relationship Id="rId10"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120.png"/><Relationship Id="rId1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svg"/><Relationship Id="rId7" Type="http://schemas.openxmlformats.org/officeDocument/2006/relationships/image" Target="../media/image72.svg"/><Relationship Id="rId12" Type="http://schemas.openxmlformats.org/officeDocument/2006/relationships/image" Target="../media/image290.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 Id="rId9" Type="http://schemas.openxmlformats.org/officeDocument/2006/relationships/image" Target="../media/image74.svg"/></Relationships>
</file>

<file path=ppt/slides/_rels/slide4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png"/><Relationship Id="rId3" Type="http://schemas.openxmlformats.org/officeDocument/2006/relationships/image" Target="../media/image68.svg"/><Relationship Id="rId7" Type="http://schemas.openxmlformats.org/officeDocument/2006/relationships/image" Target="../media/image72.svg"/><Relationship Id="rId12" Type="http://schemas.openxmlformats.org/officeDocument/2006/relationships/image" Target="../media/image291.png"/><Relationship Id="rId17" Type="http://schemas.openxmlformats.org/officeDocument/2006/relationships/image" Target="../media/image79.png"/><Relationship Id="rId2" Type="http://schemas.openxmlformats.org/officeDocument/2006/relationships/image" Target="../media/image67.png"/><Relationship Id="rId16" Type="http://schemas.openxmlformats.org/officeDocument/2006/relationships/image" Target="../media/image78.sv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svg"/><Relationship Id="rId15" Type="http://schemas.openxmlformats.org/officeDocument/2006/relationships/image" Target="../media/image77.png"/><Relationship Id="rId4" Type="http://schemas.openxmlformats.org/officeDocument/2006/relationships/image" Target="../media/image69.png"/><Relationship Id="rId9" Type="http://schemas.openxmlformats.org/officeDocument/2006/relationships/image" Target="../media/image74.svg"/><Relationship Id="rId14" Type="http://schemas.openxmlformats.org/officeDocument/2006/relationships/image" Target="../media/image76.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image" Target="../media/image340.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image" Target="../media/image35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8.sv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9" Type="http://schemas.openxmlformats.org/officeDocument/2006/relationships/image" Target="../media/image371.png"/></Relationships>
</file>

<file path=ppt/slides/_rels/slide5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s>
</file>

<file path=ppt/slides/_rels/slide55.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400.png"/><Relationship Id="rId3" Type="http://schemas.openxmlformats.org/officeDocument/2006/relationships/image" Target="../media/image78.svg"/><Relationship Id="rId7" Type="http://schemas.openxmlformats.org/officeDocument/2006/relationships/image" Target="../media/image79.png"/><Relationship Id="rId12" Type="http://schemas.openxmlformats.org/officeDocument/2006/relationships/image" Target="../media/image75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380.png"/><Relationship Id="rId10" Type="http://schemas.openxmlformats.org/officeDocument/2006/relationships/image" Target="../media/image740.png"/><Relationship Id="rId9" Type="http://schemas.openxmlformats.org/officeDocument/2006/relationships/image" Target="../media/image360.png"/></Relationships>
</file>

<file path=ppt/slides/_rels/slide56.xml.rels><?xml version="1.0" encoding="UTF-8" standalone="yes"?>
<Relationships xmlns="http://schemas.openxmlformats.org/package/2006/relationships"><Relationship Id="rId13" Type="http://schemas.openxmlformats.org/officeDocument/2006/relationships/image" Target="../media/image750.png"/><Relationship Id="rId3" Type="http://schemas.openxmlformats.org/officeDocument/2006/relationships/image" Target="../media/image78.svg"/><Relationship Id="rId7" Type="http://schemas.openxmlformats.org/officeDocument/2006/relationships/image" Target="../media/image420.png"/><Relationship Id="rId12" Type="http://schemas.openxmlformats.org/officeDocument/2006/relationships/image" Target="../media/image74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61.png"/><Relationship Id="rId5" Type="http://schemas.openxmlformats.org/officeDocument/2006/relationships/image" Target="../media/image79.png"/><Relationship Id="rId4" Type="http://schemas.openxmlformats.org/officeDocument/2006/relationships/image" Target="../media/image81.png"/><Relationship Id="rId9" Type="http://schemas.openxmlformats.org/officeDocument/2006/relationships/image" Target="../media/image440.png"/></Relationships>
</file>

<file path=ppt/slides/_rels/slide5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430.png"/><Relationship Id="rId3" Type="http://schemas.openxmlformats.org/officeDocument/2006/relationships/image" Target="../media/image78.svg"/><Relationship Id="rId12" Type="http://schemas.openxmlformats.org/officeDocument/2006/relationships/image" Target="../media/image400.png"/><Relationship Id="rId17" Type="http://schemas.openxmlformats.org/officeDocument/2006/relationships/image" Target="../media/image750.png"/><Relationship Id="rId2" Type="http://schemas.openxmlformats.org/officeDocument/2006/relationships/image" Target="../media/image77.png"/><Relationship Id="rId16" Type="http://schemas.openxmlformats.org/officeDocument/2006/relationships/image" Target="../media/image740.png"/><Relationship Id="rId1" Type="http://schemas.openxmlformats.org/officeDocument/2006/relationships/slideLayout" Target="../slideLayouts/slideLayout2.xml"/><Relationship Id="rId5" Type="http://schemas.openxmlformats.org/officeDocument/2006/relationships/image" Target="../media/image83.svg"/><Relationship Id="rId15" Type="http://schemas.openxmlformats.org/officeDocument/2006/relationships/image" Target="../media/image350.png"/><Relationship Id="rId4" Type="http://schemas.openxmlformats.org/officeDocument/2006/relationships/image" Target="../media/image82.png"/><Relationship Id="rId9" Type="http://schemas.openxmlformats.org/officeDocument/2006/relationships/image" Target="../media/image79.png"/><Relationship Id="rId14" Type="http://schemas.openxmlformats.org/officeDocument/2006/relationships/image" Target="../media/image690.png"/></Relationships>
</file>

<file path=ppt/slides/_rels/slide58.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71.png"/><Relationship Id="rId18" Type="http://schemas.openxmlformats.org/officeDocument/2006/relationships/image" Target="../media/image77.png"/><Relationship Id="rId21" Type="http://schemas.openxmlformats.org/officeDocument/2006/relationships/image" Target="../media/image480.png"/><Relationship Id="rId12" Type="http://schemas.openxmlformats.org/officeDocument/2006/relationships/image" Target="../media/image70.svg"/><Relationship Id="rId17" Type="http://schemas.openxmlformats.org/officeDocument/2006/relationships/image" Target="../media/image470.png"/><Relationship Id="rId16" Type="http://schemas.openxmlformats.org/officeDocument/2006/relationships/image" Target="../media/image74.svg"/><Relationship Id="rId20" Type="http://schemas.openxmlformats.org/officeDocument/2006/relationships/image" Target="../media/image79.png"/><Relationship Id="rId1" Type="http://schemas.openxmlformats.org/officeDocument/2006/relationships/slideLayout" Target="../slideLayouts/slideLayout2.xml"/><Relationship Id="rId11" Type="http://schemas.openxmlformats.org/officeDocument/2006/relationships/image" Target="../media/image69.png"/><Relationship Id="rId15" Type="http://schemas.openxmlformats.org/officeDocument/2006/relationships/image" Target="../media/image73.png"/><Relationship Id="rId10" Type="http://schemas.openxmlformats.org/officeDocument/2006/relationships/image" Target="../media/image68.svg"/><Relationship Id="rId19" Type="http://schemas.openxmlformats.org/officeDocument/2006/relationships/image" Target="../media/image78.svg"/><Relationship Id="rId9" Type="http://schemas.openxmlformats.org/officeDocument/2006/relationships/image" Target="../media/image67.png"/><Relationship Id="rId14" Type="http://schemas.openxmlformats.org/officeDocument/2006/relationships/image" Target="../media/image72.svg"/><Relationship Id="rId22" Type="http://schemas.openxmlformats.org/officeDocument/2006/relationships/image" Target="../media/image450.png"/></Relationships>
</file>

<file path=ppt/slides/_rels/slide5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7.png"/><Relationship Id="rId3" Type="http://schemas.openxmlformats.org/officeDocument/2006/relationships/image" Target="../media/image500.png"/><Relationship Id="rId7" Type="http://schemas.openxmlformats.org/officeDocument/2006/relationships/image" Target="../media/image70.svg"/><Relationship Id="rId12" Type="http://schemas.openxmlformats.org/officeDocument/2006/relationships/image" Target="../media/image470.png"/><Relationship Id="rId2" Type="http://schemas.openxmlformats.org/officeDocument/2006/relationships/image" Target="../media/image490.png"/><Relationship Id="rId16"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5" Type="http://schemas.openxmlformats.org/officeDocument/2006/relationships/image" Target="../media/image79.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8.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7.png"/><Relationship Id="rId3" Type="http://schemas.openxmlformats.org/officeDocument/2006/relationships/image" Target="../media/image500.png"/><Relationship Id="rId7" Type="http://schemas.openxmlformats.org/officeDocument/2006/relationships/image" Target="../media/image70.svg"/><Relationship Id="rId12" Type="http://schemas.openxmlformats.org/officeDocument/2006/relationships/image" Target="../media/image470.png"/><Relationship Id="rId2" Type="http://schemas.openxmlformats.org/officeDocument/2006/relationships/image" Target="../media/image490.png"/><Relationship Id="rId16"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5" Type="http://schemas.openxmlformats.org/officeDocument/2006/relationships/image" Target="../media/image79.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8.svg"/></Relationships>
</file>

<file path=ppt/slides/_rels/slide6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7.png"/><Relationship Id="rId3" Type="http://schemas.openxmlformats.org/officeDocument/2006/relationships/image" Target="../media/image500.png"/><Relationship Id="rId7" Type="http://schemas.openxmlformats.org/officeDocument/2006/relationships/image" Target="../media/image70.svg"/><Relationship Id="rId12" Type="http://schemas.openxmlformats.org/officeDocument/2006/relationships/image" Target="../media/image470.png"/><Relationship Id="rId2" Type="http://schemas.openxmlformats.org/officeDocument/2006/relationships/image" Target="../media/image490.png"/><Relationship Id="rId16"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5" Type="http://schemas.openxmlformats.org/officeDocument/2006/relationships/image" Target="../media/image79.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8.svg"/></Relationships>
</file>

<file path=ppt/slides/_rels/slide62.xml.rels><?xml version="1.0" encoding="UTF-8" standalone="yes"?>
<Relationships xmlns="http://schemas.openxmlformats.org/package/2006/relationships"><Relationship Id="rId8" Type="http://schemas.openxmlformats.org/officeDocument/2006/relationships/image" Target="../media/image540.png"/><Relationship Id="rId13" Type="http://schemas.openxmlformats.org/officeDocument/2006/relationships/image" Target="../media/image590.png"/><Relationship Id="rId3" Type="http://schemas.openxmlformats.org/officeDocument/2006/relationships/image" Target="../media/image58.png"/><Relationship Id="rId7" Type="http://schemas.openxmlformats.org/officeDocument/2006/relationships/image" Target="../media/image530.png"/><Relationship Id="rId12" Type="http://schemas.openxmlformats.org/officeDocument/2006/relationships/image" Target="../media/image580.png"/><Relationship Id="rId2" Type="http://schemas.openxmlformats.org/officeDocument/2006/relationships/notesSlide" Target="../notesSlides/notesSlide33.xml"/><Relationship Id="rId16" Type="http://schemas.openxmlformats.org/officeDocument/2006/relationships/image" Target="../media/image620.png"/><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70.png"/><Relationship Id="rId5" Type="http://schemas.openxmlformats.org/officeDocument/2006/relationships/image" Target="../media/image59.png"/><Relationship Id="rId15" Type="http://schemas.openxmlformats.org/officeDocument/2006/relationships/image" Target="../media/image610.png"/><Relationship Id="rId10" Type="http://schemas.openxmlformats.org/officeDocument/2006/relationships/image" Target="../media/image560.png"/><Relationship Id="rId4" Type="http://schemas.openxmlformats.org/officeDocument/2006/relationships/image" Target="../media/image84.png"/><Relationship Id="rId9" Type="http://schemas.openxmlformats.org/officeDocument/2006/relationships/image" Target="../media/image550.png"/><Relationship Id="rId14" Type="http://schemas.openxmlformats.org/officeDocument/2006/relationships/image" Target="../media/image600.png"/></Relationships>
</file>

<file path=ppt/slides/_rels/slide63.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70.png"/><Relationship Id="rId3" Type="http://schemas.openxmlformats.org/officeDocument/2006/relationships/image" Target="../media/image58.png"/><Relationship Id="rId7" Type="http://schemas.openxmlformats.org/officeDocument/2006/relationships/image" Target="../media/image59.png"/><Relationship Id="rId12" Type="http://schemas.openxmlformats.org/officeDocument/2006/relationships/image" Target="../media/image550.png"/><Relationship Id="rId2" Type="http://schemas.openxmlformats.org/officeDocument/2006/relationships/notesSlide" Target="../notesSlides/notesSlide34.xml"/><Relationship Id="rId16"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30.png"/><Relationship Id="rId5" Type="http://schemas.openxmlformats.org/officeDocument/2006/relationships/image" Target="../media/image600.png"/><Relationship Id="rId15" Type="http://schemas.openxmlformats.org/officeDocument/2006/relationships/image" Target="../media/image580.png"/><Relationship Id="rId10" Type="http://schemas.openxmlformats.org/officeDocument/2006/relationships/image" Target="../media/image540.png"/><Relationship Id="rId4" Type="http://schemas.openxmlformats.org/officeDocument/2006/relationships/image" Target="../media/image510.png"/><Relationship Id="rId9" Type="http://schemas.openxmlformats.org/officeDocument/2006/relationships/image" Target="../media/image530.png"/><Relationship Id="rId14" Type="http://schemas.openxmlformats.org/officeDocument/2006/relationships/image" Target="../media/image640.png"/></Relationships>
</file>

<file path=ppt/slides/_rels/slide64.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70.png"/><Relationship Id="rId3" Type="http://schemas.openxmlformats.org/officeDocument/2006/relationships/image" Target="../media/image58.png"/><Relationship Id="rId7" Type="http://schemas.openxmlformats.org/officeDocument/2006/relationships/image" Target="../media/image59.png"/><Relationship Id="rId12" Type="http://schemas.openxmlformats.org/officeDocument/2006/relationships/image" Target="../media/image550.png"/><Relationship Id="rId2" Type="http://schemas.openxmlformats.org/officeDocument/2006/relationships/notesSlide" Target="../notesSlides/notesSlide35.xml"/><Relationship Id="rId16"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30.png"/><Relationship Id="rId5" Type="http://schemas.openxmlformats.org/officeDocument/2006/relationships/image" Target="../media/image600.png"/><Relationship Id="rId15" Type="http://schemas.openxmlformats.org/officeDocument/2006/relationships/image" Target="../media/image580.png"/><Relationship Id="rId10" Type="http://schemas.openxmlformats.org/officeDocument/2006/relationships/image" Target="../media/image540.png"/><Relationship Id="rId4" Type="http://schemas.openxmlformats.org/officeDocument/2006/relationships/image" Target="../media/image510.png"/><Relationship Id="rId9" Type="http://schemas.openxmlformats.org/officeDocument/2006/relationships/image" Target="../media/image530.png"/><Relationship Id="rId14" Type="http://schemas.openxmlformats.org/officeDocument/2006/relationships/image" Target="../media/image640.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3.png"/><Relationship Id="rId7"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79A2E3A-88DD-4B27-909A-4031901CC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5767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2" y="609601"/>
            <a:ext cx="9285822" cy="3402562"/>
          </a:xfrm>
          <a:prstGeom prst="rect">
            <a:avLst/>
          </a:prstGeom>
        </p:spPr>
        <p:txBody>
          <a:bodyPr vert="horz" lIns="91440" tIns="45720" rIns="91440" bIns="45720" rtlCol="0" anchor="b"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6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Make uncertainty great again!</a:t>
            </a:r>
          </a:p>
        </p:txBody>
      </p:sp>
      <p:sp>
        <p:nvSpPr>
          <p:cNvPr id="12" name="Rectangle 11">
            <a:extLst>
              <a:ext uri="{FF2B5EF4-FFF2-40B4-BE49-F238E27FC236}">
                <a16:creationId xmlns:a16="http://schemas.microsoft.com/office/drawing/2014/main" id="{22FC9FC5-AE70-47F7-97E7-DD8418F0D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65807"/>
            <a:ext cx="12192000" cy="2292194"/>
          </a:xfrm>
          <a:prstGeom prst="rect">
            <a:avLst/>
          </a:prstGeom>
          <a:solidFill>
            <a:srgbClr val="363D46"/>
          </a:solidFill>
          <a:ln>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B6211A9-0224-42CE-8B84-2223FD5FA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5807"/>
            <a:ext cx="12192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15795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2500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d>
                        <m:dPr>
                          <m:ctrlPr>
                            <a:rPr lang="nb-NO" b="0"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r>
                                <a:rPr lang="nb-NO" b="0" i="1" smtClean="0">
                                  <a:latin typeface="Cambria Math" panose="02040503050406030204" pitchFamily="18" charset="0"/>
                                </a:rPr>
                                <m:t> </m:t>
                              </m:r>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𝐷</m:t>
                                      </m:r>
                                      <m:r>
                                        <a:rPr lang="nb-NO" b="0" i="1" smtClean="0">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den>
                          </m:f>
                        </m:sup>
                      </m:sSup>
                    </m:oMath>
                  </m:oMathPara>
                </a14:m>
                <a:endParaRPr lang="nb-NO" b="0" dirty="0"/>
              </a:p>
              <a:p>
                <a:endParaRPr lang="nb-NO" b="0" dirty="0"/>
              </a:p>
              <a:p>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2500300"/>
              </a:xfrm>
              <a:prstGeom prst="rect">
                <a:avLst/>
              </a:prstGeom>
              <a:blipFill>
                <a:blip r:embed="rId5"/>
                <a:stretch>
                  <a:fillRect t="-1515"/>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E22D78-A0C1-8CC1-603C-AC67A350F646}"/>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CBE22D78-A0C1-8CC1-603C-AC67A350F646}"/>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7"/>
                <a:stretch>
                  <a:fillRect l="-1575" t="-5085"/>
                </a:stretch>
              </a:blipFill>
            </p:spPr>
            <p:txBody>
              <a:bodyPr/>
              <a:lstStyle/>
              <a:p>
                <a:r>
                  <a:rPr lang="en-NO">
                    <a:noFill/>
                  </a:rPr>
                  <a:t> </a:t>
                </a:r>
              </a:p>
            </p:txBody>
          </p:sp>
        </mc:Fallback>
      </mc:AlternateContent>
    </p:spTree>
    <p:extLst>
      <p:ext uri="{BB962C8B-B14F-4D97-AF65-F5344CB8AC3E}">
        <p14:creationId xmlns:p14="http://schemas.microsoft.com/office/powerpoint/2010/main" val="4253977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2500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d>
                        <m:dPr>
                          <m:ctrlPr>
                            <a:rPr lang="nb-NO" b="0"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r>
                                <a:rPr lang="nb-NO" b="0" i="1" smtClean="0">
                                  <a:latin typeface="Cambria Math" panose="02040503050406030204" pitchFamily="18" charset="0"/>
                                </a:rPr>
                                <m:t> </m:t>
                              </m:r>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𝐷</m:t>
                                      </m:r>
                                      <m:r>
                                        <a:rPr lang="nb-NO" b="0" i="1" smtClean="0">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den>
                          </m:f>
                        </m:sup>
                      </m:sSup>
                    </m:oMath>
                  </m:oMathPara>
                </a14:m>
                <a:endParaRPr lang="nb-NO" b="0" dirty="0"/>
              </a:p>
              <a:p>
                <a:endParaRPr lang="nb-NO" b="0" dirty="0"/>
              </a:p>
              <a:p>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2500300"/>
              </a:xfrm>
              <a:prstGeom prst="rect">
                <a:avLst/>
              </a:prstGeom>
              <a:blipFill>
                <a:blip r:embed="rId4"/>
                <a:stretch>
                  <a:fillRect t="-1515"/>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E22D78-A0C1-8CC1-603C-AC67A350F646}"/>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CBE22D78-A0C1-8CC1-603C-AC67A350F646}"/>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6"/>
                <a:stretch>
                  <a:fillRect l="-1575" t="-5085"/>
                </a:stretch>
              </a:blipFill>
            </p:spPr>
            <p:txBody>
              <a:bodyPr/>
              <a:lstStyle/>
              <a:p>
                <a:r>
                  <a:rPr lang="en-NO">
                    <a:noFill/>
                  </a:rPr>
                  <a:t> </a:t>
                </a:r>
              </a:p>
            </p:txBody>
          </p:sp>
        </mc:Fallback>
      </mc:AlternateContent>
      <p:sp>
        <p:nvSpPr>
          <p:cNvPr id="8" name="TextBox 7">
            <a:extLst>
              <a:ext uri="{FF2B5EF4-FFF2-40B4-BE49-F238E27FC236}">
                <a16:creationId xmlns:a16="http://schemas.microsoft.com/office/drawing/2014/main" id="{AEC359C0-2E7D-4C08-C45F-5DE5534311CA}"/>
              </a:ext>
            </a:extLst>
          </p:cNvPr>
          <p:cNvSpPr txBox="1"/>
          <p:nvPr/>
        </p:nvSpPr>
        <p:spPr>
          <a:xfrm>
            <a:off x="4681070" y="339082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Maximize</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5321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3399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oMath>
                  </m:oMathPara>
                </a14:m>
                <a:endParaRPr lang="nb-NO"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endParaRPr lang="nb-NO" i="1" dirty="0">
                  <a:latin typeface="Cambria Math" panose="02040503050406030204" pitchFamily="18" charset="0"/>
                </a:endParaRPr>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3399777"/>
              </a:xfrm>
              <a:prstGeom prst="rect">
                <a:avLst/>
              </a:prstGeom>
              <a:blipFill>
                <a:blip r:embed="rId5"/>
                <a:stretch>
                  <a:fillRect t="-1119"/>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DA4E3A-5860-941F-5B5E-AF9235BA9D7D}"/>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56DA4E3A-5860-941F-5B5E-AF9235BA9D7D}"/>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5"/>
                <a:stretch>
                  <a:fillRect l="-1575" t="-5085"/>
                </a:stretch>
              </a:blipFill>
            </p:spPr>
            <p:txBody>
              <a:bodyPr/>
              <a:lstStyle/>
              <a:p>
                <a:r>
                  <a:rPr lang="en-NO">
                    <a:noFill/>
                  </a:rPr>
                  <a:t> </a:t>
                </a:r>
              </a:p>
            </p:txBody>
          </p:sp>
        </mc:Fallback>
      </mc:AlternateContent>
      <p:sp>
        <p:nvSpPr>
          <p:cNvPr id="10" name="TextBox 9">
            <a:extLst>
              <a:ext uri="{FF2B5EF4-FFF2-40B4-BE49-F238E27FC236}">
                <a16:creationId xmlns:a16="http://schemas.microsoft.com/office/drawing/2014/main" id="{245B9C83-5586-4852-DE62-5C38E2C9F9E9}"/>
              </a:ext>
            </a:extLst>
          </p:cNvPr>
          <p:cNvSpPr txBox="1"/>
          <p:nvPr/>
        </p:nvSpPr>
        <p:spPr>
          <a:xfrm>
            <a:off x="4681070" y="339082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Maximize</a:t>
            </a:r>
            <a:endParaRPr lang="en-GB"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8E01F6C-07C6-1390-F423-B4816CFBDEC1}"/>
              </a:ext>
            </a:extLst>
          </p:cNvPr>
          <p:cNvSpPr txBox="1"/>
          <p:nvPr/>
        </p:nvSpPr>
        <p:spPr>
          <a:xfrm>
            <a:off x="4681069" y="4293779"/>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Minimize</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641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43489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oMath>
                  </m:oMathPara>
                </a14:m>
                <a:endParaRPr lang="nb-NO"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endParaRPr lang="nb-NO" i="1" dirty="0">
                  <a:latin typeface="Cambria Math" panose="02040503050406030204" pitchFamily="18" charset="0"/>
                </a:endParaRPr>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nary>
                        <m:naryPr>
                          <m:chr m:val="∏"/>
                          <m:supHide m:val="on"/>
                          <m:ctrlPr>
                            <a:rPr lang="nb-NO" b="0" i="1" smtClean="0">
                              <a:latin typeface="Cambria Math" panose="02040503050406030204" pitchFamily="18" charset="0"/>
                            </a:rPr>
                          </m:ctrlPr>
                        </m:naryPr>
                        <m:sub>
                          <m:r>
                            <m:rPr>
                              <m:brk m:alnAt="7"/>
                            </m:rPr>
                            <a:rPr lang="nb-NO" b="0" i="1" smtClean="0">
                              <a:latin typeface="Cambria Math" panose="02040503050406030204" pitchFamily="18" charset="0"/>
                            </a:rPr>
                            <m:t>𝑐</m:t>
                          </m:r>
                        </m:sub>
                        <m:sup/>
                        <m:e>
                          <m:r>
                            <a:rPr lang="nb-NO" i="1">
                              <a:latin typeface="Cambria Math" panose="02040503050406030204" pitchFamily="18" charset="0"/>
                            </a:rPr>
                            <m:t>𝑝</m:t>
                          </m:r>
                          <m:d>
                            <m:dPr>
                              <m:ctrlPr>
                                <a:rPr lang="nb-NO" i="1">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e>
                            <m:e>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nary>
                      <m:r>
                        <a:rPr lang="nb-NO" b="0" i="1" smtClean="0">
                          <a:latin typeface="Cambria Math" panose="02040503050406030204" pitchFamily="18" charset="0"/>
                        </a:rPr>
                        <m:t>=</m:t>
                      </m:r>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r>
                            <a:rPr lang="nb-NO" i="1">
                              <a:latin typeface="Cambria Math" panose="02040503050406030204" pitchFamily="18" charset="0"/>
                            </a:rPr>
                            <m:t>𝑝</m:t>
                          </m:r>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e>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sSub>
                                    <m:sSubPr>
                                      <m:ctrlP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sSub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e>
                                    <m:sub>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𝑐</m:t>
                                      </m:r>
                                    </m:sub>
                                  </m:sSub>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e>
                          </m:d>
                          <m:r>
                            <a:rPr lang="nb-NO" b="0" i="1" smtClean="0">
                              <a:latin typeface="Cambria Math" panose="02040503050406030204" pitchFamily="18" charset="0"/>
                            </a:rPr>
                            <m:t>→</m:t>
                          </m:r>
                          <m:r>
                            <m:rPr>
                              <m:sty m:val="p"/>
                            </m:rPr>
                            <a:rPr lang="nb-NO" b="0" i="0" smtClean="0">
                              <a:latin typeface="Cambria Math" panose="02040503050406030204" pitchFamily="18" charset="0"/>
                            </a:rPr>
                            <m:t>log</m:t>
                          </m:r>
                          <m:r>
                            <a:rPr lang="nb-NO" b="0" i="0" smtClean="0">
                              <a:latin typeface="Cambria Math" panose="02040503050406030204" pitchFamily="18" charset="0"/>
                            </a:rPr>
                            <m:t> </m:t>
                          </m:r>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b="0" i="1" smtClean="0">
                              <a:latin typeface="Cambria Math" panose="02040503050406030204" pitchFamily="18" charset="0"/>
                            </a:rPr>
                            <m:t>=</m:t>
                          </m:r>
                          <m:nary>
                            <m:naryPr>
                              <m:chr m:val="∑"/>
                              <m:supHide m:val="on"/>
                              <m:ctrlPr>
                                <a:rPr lang="nb-NO" b="0" i="1" smtClean="0">
                                  <a:latin typeface="Cambria Math" panose="02040503050406030204" pitchFamily="18" charset="0"/>
                                </a:rPr>
                              </m:ctrlPr>
                            </m:naryPr>
                            <m:sub>
                              <m:r>
                                <m:rPr>
                                  <m:brk m:alnAt="7"/>
                                </m:rPr>
                                <a:rPr lang="nb-NO" b="0" i="1" smtClean="0">
                                  <a:latin typeface="Cambria Math" panose="02040503050406030204" pitchFamily="18" charset="0"/>
                                </a:rPr>
                                <m:t>𝑐</m:t>
                              </m:r>
                            </m:sub>
                            <m:sup/>
                            <m:e>
                              <m:r>
                                <m:rPr>
                                  <m:sty m:val="p"/>
                                </m:rPr>
                                <a:rPr lang="nb-NO">
                                  <a:latin typeface="Cambria Math" panose="02040503050406030204" pitchFamily="18" charset="0"/>
                                </a:rPr>
                                <m:t>log</m:t>
                              </m:r>
                              <m:r>
                                <a:rPr lang="nb-NO" b="0" i="1" smtClean="0">
                                  <a:latin typeface="Cambria Math" panose="02040503050406030204" pitchFamily="18" charset="0"/>
                                </a:rPr>
                                <m:t> </m:t>
                              </m:r>
                              <m:r>
                                <a:rPr lang="nb-NO" i="1">
                                  <a:latin typeface="Cambria Math" panose="02040503050406030204" pitchFamily="18" charset="0"/>
                                </a:rPr>
                                <m:t>𝑝</m:t>
                              </m:r>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e>
                                <m:e>
                                  <m:r>
                                    <a:rPr lang="nb-NO" i="1">
                                      <a:latin typeface="Cambria Math" panose="02040503050406030204" pitchFamily="18" charset="0"/>
                                    </a:rPr>
                                    <m:t>𝑤</m:t>
                                  </m:r>
                                </m:e>
                              </m:d>
                            </m:e>
                          </m:nary>
                          <m:r>
                            <a:rPr lang="nb-NO" b="0" i="1" smtClean="0">
                              <a:latin typeface="Cambria Math" panose="02040503050406030204" pitchFamily="18" charset="0"/>
                            </a:rPr>
                            <m:t>⁡</m:t>
                          </m:r>
                        </m:e>
                      </m:nary>
                    </m:oMath>
                  </m:oMathPara>
                </a14:m>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4348947"/>
              </a:xfrm>
              <a:prstGeom prst="rect">
                <a:avLst/>
              </a:prstGeom>
              <a:blipFill>
                <a:blip r:embed="rId5"/>
                <a:stretch>
                  <a:fillRect t="-875" b="-17201"/>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16789" y="5142585"/>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likelihood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0E9E89-7443-4FFC-9987-63F7AD91A3D7}"/>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E30E9E89-7443-4FFC-9987-63F7AD91A3D7}"/>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7"/>
                <a:stretch>
                  <a:fillRect l="-1575" t="-5085"/>
                </a:stretch>
              </a:blipFill>
            </p:spPr>
            <p:txBody>
              <a:bodyPr/>
              <a:lstStyle/>
              <a:p>
                <a:r>
                  <a:rPr lang="en-NO">
                    <a:noFill/>
                  </a:rPr>
                  <a:t> </a:t>
                </a:r>
              </a:p>
            </p:txBody>
          </p:sp>
        </mc:Fallback>
      </mc:AlternateContent>
    </p:spTree>
    <p:extLst>
      <p:ext uri="{BB962C8B-B14F-4D97-AF65-F5344CB8AC3E}">
        <p14:creationId xmlns:p14="http://schemas.microsoft.com/office/powerpoint/2010/main" val="384647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4168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oMath>
                  </m:oMathPara>
                </a14:m>
                <a:endParaRPr lang="nb-NO"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endParaRPr lang="nb-NO" i="1" dirty="0">
                  <a:latin typeface="Cambria Math" panose="02040503050406030204" pitchFamily="18" charset="0"/>
                </a:endParaRPr>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m:t>
                      </m:r>
                      <m:nary>
                        <m:naryPr>
                          <m:chr m:val="∑"/>
                          <m:supHide m:val="on"/>
                          <m:ctrlPr>
                            <a:rPr lang="nb-NO" b="0" i="1" smtClean="0">
                              <a:latin typeface="Cambria Math" panose="02040503050406030204" pitchFamily="18" charset="0"/>
                            </a:rPr>
                          </m:ctrlPr>
                        </m:naryPr>
                        <m:sub>
                          <m:r>
                            <m:rPr>
                              <m:brk m:alnAt="7"/>
                            </m:rPr>
                            <a:rPr lang="nb-NO" b="0" i="1" smtClean="0">
                              <a:latin typeface="Cambria Math" panose="02040503050406030204" pitchFamily="18" charset="0"/>
                            </a:rPr>
                            <m:t>𝑐</m:t>
                          </m:r>
                        </m:sub>
                        <m:sup/>
                        <m:e>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i="1">
                                  <a:latin typeface="Cambria Math" panose="02040503050406030204" pitchFamily="18" charset="0"/>
                                </a:rPr>
                                <m:t>𝑝</m:t>
                              </m:r>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e>
                                <m:e>
                                  <m:r>
                                    <a:rPr lang="nb-NO" i="1">
                                      <a:latin typeface="Cambria Math" panose="02040503050406030204" pitchFamily="18" charset="0"/>
                                    </a:rPr>
                                    <m:t>𝑤</m:t>
                                  </m:r>
                                </m:e>
                              </m:d>
                            </m:e>
                          </m:func>
                        </m:e>
                      </m:nary>
                      <m:r>
                        <a:rPr lang="nb-NO" b="0" i="1" smtClean="0">
                          <a:latin typeface="Cambria Math" panose="02040503050406030204" pitchFamily="18" charset="0"/>
                        </a:rPr>
                        <m:t>=</m:t>
                      </m:r>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i="1">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e>
                      </m:nary>
                      <m:r>
                        <a:rPr lang="nb-NO" b="0" i="1" smtClean="0">
                          <a:latin typeface="Cambria Math" panose="02040503050406030204" pitchFamily="18" charset="0"/>
                        </a:rPr>
                        <m:t>=</m:t>
                      </m:r>
                      <m:r>
                        <a:rPr lang="nb-NO" i="1">
                          <a:latin typeface="Cambria Math" panose="02040503050406030204" pitchFamily="18" charset="0"/>
                        </a:rPr>
                        <m:t>𝐾</m:t>
                      </m:r>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r>
                                    <a:rPr lang="nb-NO" i="1">
                                      <a:latin typeface="Cambria Math" panose="02040503050406030204" pitchFamily="18" charset="0"/>
                                    </a:rPr>
                                    <m:t>−</m:t>
                                  </m:r>
                                  <m:sSub>
                                    <m:sSubPr>
                                      <m:ctrlPr>
                                        <a:rPr lang="nb-NO" i="1">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i="1">
                                          <a:latin typeface="Cambria Math" panose="02040503050406030204" pitchFamily="18" charset="0"/>
                                        </a:rPr>
                                        <m:t>𝑐</m:t>
                                      </m:r>
                                    </m:sub>
                                  </m:sSub>
                                </m:e>
                              </m:d>
                            </m:e>
                            <m:sup>
                              <m:r>
                                <a:rPr lang="nb-NO" i="1">
                                  <a:latin typeface="Cambria Math" panose="02040503050406030204" pitchFamily="18" charset="0"/>
                                </a:rPr>
                                <m:t>2</m:t>
                              </m:r>
                            </m:sup>
                          </m:sSup>
                        </m:e>
                      </m:nary>
                    </m:oMath>
                  </m:oMathPara>
                </a14:m>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4168962"/>
              </a:xfrm>
              <a:prstGeom prst="rect">
                <a:avLst/>
              </a:prstGeom>
              <a:blipFill>
                <a:blip r:embed="rId5"/>
                <a:stretch>
                  <a:fillRect t="-912" b="-22492"/>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16789" y="5142585"/>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likelihood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B6ACE2-D56D-D9C3-5C88-71B5361F5B7B}"/>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F8B6ACE2-D56D-D9C3-5C88-71B5361F5B7B}"/>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7"/>
                <a:stretch>
                  <a:fillRect l="-1575" t="-5085"/>
                </a:stretch>
              </a:blipFill>
            </p:spPr>
            <p:txBody>
              <a:bodyPr/>
              <a:lstStyle/>
              <a:p>
                <a:r>
                  <a:rPr lang="en-NO">
                    <a:noFill/>
                  </a:rPr>
                  <a:t> </a:t>
                </a:r>
              </a:p>
            </p:txBody>
          </p:sp>
        </mc:Fallback>
      </mc:AlternateContent>
    </p:spTree>
    <p:extLst>
      <p:ext uri="{BB962C8B-B14F-4D97-AF65-F5344CB8AC3E}">
        <p14:creationId xmlns:p14="http://schemas.microsoft.com/office/powerpoint/2010/main" val="32339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16789" y="5142585"/>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likelihood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E11B78-7061-ED35-91AF-A5191F098599}"/>
                  </a:ext>
                </a:extLst>
              </p:cNvPr>
              <p:cNvSpPr txBox="1"/>
              <p:nvPr/>
            </p:nvSpPr>
            <p:spPr>
              <a:xfrm>
                <a:off x="3792122" y="2593891"/>
                <a:ext cx="8156311" cy="4263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smtClean="0">
                                              <a:solidFill>
                                                <a:schemeClr val="tx1"/>
                                              </a:solidFill>
                                              <a:latin typeface="Cambria Math" panose="02040503050406030204" pitchFamily="18" charset="0"/>
                                            </a:rPr>
                                          </m:ctrlPr>
                                        </m:accPr>
                                        <m:e>
                                          <m:r>
                                            <a:rPr lang="nb-NO" i="1">
                                              <a:solidFill>
                                                <a:schemeClr val="tx1"/>
                                              </a:solidFill>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oMath>
                  </m:oMathPara>
                </a14:m>
                <a:endParaRPr lang="nb-NO"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a:latin typeface="Cambria Math" panose="02040503050406030204" pitchFamily="18" charset="0"/>
                                        </a:rPr>
                                      </m:ctrlPr>
                                    </m:accPr>
                                    <m:e>
                                      <m:r>
                                        <a:rPr lang="nb-NO" i="1">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endParaRPr lang="nb-NO" i="1" dirty="0">
                  <a:latin typeface="Cambria Math" panose="02040503050406030204" pitchFamily="18" charset="0"/>
                </a:endParaRPr>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nb-NO" i="1">
                              <a:latin typeface="Cambria Math" panose="02040503050406030204" pitchFamily="18" charset="0"/>
                            </a:rPr>
                          </m:ctrlPr>
                        </m:fPr>
                        <m:num>
                          <m:r>
                            <a:rPr lang="nb-NO" b="0" i="1" smtClean="0">
                              <a:latin typeface="Cambria Math" panose="02040503050406030204" pitchFamily="18" charset="0"/>
                            </a:rPr>
                            <m:t>1</m:t>
                          </m:r>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r>
                                    <a:rPr lang="nb-NO" i="1">
                                      <a:latin typeface="Cambria Math" panose="02040503050406030204" pitchFamily="18" charset="0"/>
                                    </a:rPr>
                                    <m:t>−</m:t>
                                  </m:r>
                                  <m:sSub>
                                    <m:sSubPr>
                                      <m:ctrlPr>
                                        <a:rPr lang="nb-NO" i="1">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i="1">
                                          <a:latin typeface="Cambria Math" panose="02040503050406030204" pitchFamily="18" charset="0"/>
                                        </a:rPr>
                                        <m:t>𝑐</m:t>
                                      </m:r>
                                    </m:sub>
                                  </m:sSub>
                                </m:e>
                              </m:d>
                            </m:e>
                            <m:sup>
                              <m:r>
                                <a:rPr lang="nb-NO" i="1">
                                  <a:latin typeface="Cambria Math" panose="02040503050406030204" pitchFamily="18" charset="0"/>
                                </a:rPr>
                                <m:t>2</m:t>
                              </m:r>
                            </m:sup>
                          </m:sSup>
                        </m:e>
                      </m:nary>
                      <m:r>
                        <a:rPr lang="nb-NO" b="0" i="1" smtClean="0">
                          <a:latin typeface="Cambria Math" panose="02040503050406030204" pitchFamily="18" charset="0"/>
                        </a:rPr>
                        <m:t>→</m:t>
                      </m:r>
                      <m:r>
                        <a:rPr lang="nb-NO" b="0" i="1" smtClean="0">
                          <a:latin typeface="Cambria Math" panose="02040503050406030204" pitchFamily="18" charset="0"/>
                        </a:rPr>
                        <m:t>𝑀𝑆𝐸</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𝑁</m:t>
                          </m:r>
                        </m:den>
                      </m:f>
                      <m:nary>
                        <m:naryPr>
                          <m:chr m:val="∑"/>
                          <m:ctrlPr>
                            <a:rPr lang="nb-NO" b="0" i="1" smtClean="0">
                              <a:latin typeface="Cambria Math" panose="02040503050406030204" pitchFamily="18" charset="0"/>
                            </a:rPr>
                          </m:ctrlPr>
                        </m:naryPr>
                        <m:sub>
                          <m:r>
                            <m:rPr>
                              <m:brk m:alnAt="23"/>
                            </m:rPr>
                            <a:rPr lang="nb-NO" b="0" i="1" smtClean="0">
                              <a:latin typeface="Cambria Math" panose="02040503050406030204" pitchFamily="18" charset="0"/>
                            </a:rPr>
                            <m:t>𝑐</m:t>
                          </m:r>
                          <m:r>
                            <a:rPr lang="nb-NO" b="0" i="1" smtClean="0">
                              <a:latin typeface="Cambria Math" panose="02040503050406030204" pitchFamily="18" charset="0"/>
                            </a:rPr>
                            <m:t>=1</m:t>
                          </m:r>
                        </m:sub>
                        <m:sup>
                          <m:r>
                            <a:rPr lang="nb-NO" b="0" i="1" smtClean="0">
                              <a:latin typeface="Cambria Math" panose="02040503050406030204" pitchFamily="18" charset="0"/>
                            </a:rPr>
                            <m:t>𝑁</m:t>
                          </m:r>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oMath>
                  </m:oMathPara>
                </a14:m>
                <a:endParaRPr lang="en-NO" dirty="0"/>
              </a:p>
              <a:p>
                <a:endParaRPr lang="en-NO" dirty="0"/>
              </a:p>
            </p:txBody>
          </p:sp>
        </mc:Choice>
        <mc:Fallback xmlns="">
          <p:sp>
            <p:nvSpPr>
              <p:cNvPr id="6" name="TextBox 5">
                <a:extLst>
                  <a:ext uri="{FF2B5EF4-FFF2-40B4-BE49-F238E27FC236}">
                    <a16:creationId xmlns:a16="http://schemas.microsoft.com/office/drawing/2014/main" id="{4AE11B78-7061-ED35-91AF-A5191F098599}"/>
                  </a:ext>
                </a:extLst>
              </p:cNvPr>
              <p:cNvSpPr txBox="1">
                <a:spLocks noRot="1" noChangeAspect="1" noMove="1" noResize="1" noEditPoints="1" noAdjustHandles="1" noChangeArrowheads="1" noChangeShapeType="1" noTextEdit="1"/>
              </p:cNvSpPr>
              <p:nvPr/>
            </p:nvSpPr>
            <p:spPr>
              <a:xfrm>
                <a:off x="3792122" y="2593891"/>
                <a:ext cx="8156311" cy="4263731"/>
              </a:xfrm>
              <a:prstGeom prst="rect">
                <a:avLst/>
              </a:prstGeom>
              <a:blipFill>
                <a:blip r:embed="rId6"/>
                <a:stretch>
                  <a:fillRect t="-893" b="-2172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230B17-F09F-C135-CBD8-7391D8DFA72A}"/>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FE230B17-F09F-C135-CBD8-7391D8DFA72A}"/>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7"/>
                <a:stretch>
                  <a:fillRect l="-1575" t="-5085"/>
                </a:stretch>
              </a:blipFill>
            </p:spPr>
            <p:txBody>
              <a:bodyPr/>
              <a:lstStyle/>
              <a:p>
                <a:r>
                  <a:rPr lang="en-NO">
                    <a:noFill/>
                  </a:rPr>
                  <a:t> </a:t>
                </a:r>
              </a:p>
            </p:txBody>
          </p:sp>
        </mc:Fallback>
      </mc:AlternateContent>
    </p:spTree>
    <p:extLst>
      <p:ext uri="{BB962C8B-B14F-4D97-AF65-F5344CB8AC3E}">
        <p14:creationId xmlns:p14="http://schemas.microsoft.com/office/powerpoint/2010/main" val="130289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16789" y="5142585"/>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likelihood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E11B78-7061-ED35-91AF-A5191F098599}"/>
                  </a:ext>
                </a:extLst>
              </p:cNvPr>
              <p:cNvSpPr txBox="1"/>
              <p:nvPr/>
            </p:nvSpPr>
            <p:spPr>
              <a:xfrm>
                <a:off x="3792122" y="2593891"/>
                <a:ext cx="8156311" cy="4263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smtClean="0">
                                              <a:solidFill>
                                                <a:schemeClr val="tx1"/>
                                              </a:solidFill>
                                              <a:latin typeface="Cambria Math" panose="02040503050406030204" pitchFamily="18" charset="0"/>
                                            </a:rPr>
                                          </m:ctrlPr>
                                        </m:accPr>
                                        <m:e>
                                          <m:r>
                                            <a:rPr lang="nb-NO" i="1">
                                              <a:solidFill>
                                                <a:schemeClr val="tx1"/>
                                              </a:solidFill>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oMath>
                  </m:oMathPara>
                </a14:m>
                <a:endParaRPr lang="nb-NO"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a:latin typeface="Cambria Math" panose="02040503050406030204" pitchFamily="18" charset="0"/>
                                        </a:rPr>
                                      </m:ctrlPr>
                                    </m:accPr>
                                    <m:e>
                                      <m:r>
                                        <a:rPr lang="nb-NO" i="1">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endParaRPr lang="nb-NO" i="1" dirty="0">
                  <a:latin typeface="Cambria Math" panose="02040503050406030204" pitchFamily="18" charset="0"/>
                </a:endParaRPr>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nb-NO" i="1">
                              <a:latin typeface="Cambria Math" panose="02040503050406030204" pitchFamily="18" charset="0"/>
                            </a:rPr>
                          </m:ctrlPr>
                        </m:fPr>
                        <m:num>
                          <m:r>
                            <a:rPr lang="nb-NO" b="0" i="1" smtClean="0">
                              <a:latin typeface="Cambria Math" panose="02040503050406030204" pitchFamily="18" charset="0"/>
                            </a:rPr>
                            <m:t>1</m:t>
                          </m:r>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r>
                                    <a:rPr lang="nb-NO" i="1">
                                      <a:latin typeface="Cambria Math" panose="02040503050406030204" pitchFamily="18" charset="0"/>
                                    </a:rPr>
                                    <m:t>−</m:t>
                                  </m:r>
                                  <m:sSub>
                                    <m:sSubPr>
                                      <m:ctrlPr>
                                        <a:rPr lang="nb-NO" i="1">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i="1">
                                          <a:latin typeface="Cambria Math" panose="02040503050406030204" pitchFamily="18" charset="0"/>
                                        </a:rPr>
                                        <m:t>𝑐</m:t>
                                      </m:r>
                                    </m:sub>
                                  </m:sSub>
                                </m:e>
                              </m:d>
                            </m:e>
                            <m:sup>
                              <m:r>
                                <a:rPr lang="nb-NO" i="1">
                                  <a:latin typeface="Cambria Math" panose="02040503050406030204" pitchFamily="18" charset="0"/>
                                </a:rPr>
                                <m:t>2</m:t>
                              </m:r>
                            </m:sup>
                          </m:sSup>
                        </m:e>
                      </m:nary>
                      <m:r>
                        <a:rPr lang="nb-NO" b="0" i="1" smtClean="0">
                          <a:latin typeface="Cambria Math" panose="02040503050406030204" pitchFamily="18" charset="0"/>
                        </a:rPr>
                        <m:t>→</m:t>
                      </m:r>
                      <m:r>
                        <a:rPr lang="nb-NO" b="0" i="1" smtClean="0">
                          <a:latin typeface="Cambria Math" panose="02040503050406030204" pitchFamily="18" charset="0"/>
                        </a:rPr>
                        <m:t>𝑀𝑆𝐸</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𝑁</m:t>
                          </m:r>
                        </m:den>
                      </m:f>
                      <m:nary>
                        <m:naryPr>
                          <m:chr m:val="∑"/>
                          <m:ctrlPr>
                            <a:rPr lang="nb-NO" b="0" i="1" smtClean="0">
                              <a:latin typeface="Cambria Math" panose="02040503050406030204" pitchFamily="18" charset="0"/>
                            </a:rPr>
                          </m:ctrlPr>
                        </m:naryPr>
                        <m:sub>
                          <m:r>
                            <m:rPr>
                              <m:brk m:alnAt="23"/>
                            </m:rPr>
                            <a:rPr lang="nb-NO" b="0" i="1" smtClean="0">
                              <a:latin typeface="Cambria Math" panose="02040503050406030204" pitchFamily="18" charset="0"/>
                            </a:rPr>
                            <m:t>𝑐</m:t>
                          </m:r>
                          <m:r>
                            <a:rPr lang="nb-NO" b="0" i="1" smtClean="0">
                              <a:latin typeface="Cambria Math" panose="02040503050406030204" pitchFamily="18" charset="0"/>
                            </a:rPr>
                            <m:t>=1</m:t>
                          </m:r>
                        </m:sub>
                        <m:sup>
                          <m:r>
                            <a:rPr lang="nb-NO" b="0" i="1" smtClean="0">
                              <a:latin typeface="Cambria Math" panose="02040503050406030204" pitchFamily="18" charset="0"/>
                            </a:rPr>
                            <m:t>𝑁</m:t>
                          </m:r>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oMath>
                  </m:oMathPara>
                </a14:m>
                <a:endParaRPr lang="en-NO" dirty="0"/>
              </a:p>
              <a:p>
                <a:endParaRPr lang="en-NO" dirty="0"/>
              </a:p>
            </p:txBody>
          </p:sp>
        </mc:Choice>
        <mc:Fallback xmlns="">
          <p:sp>
            <p:nvSpPr>
              <p:cNvPr id="6" name="TextBox 5">
                <a:extLst>
                  <a:ext uri="{FF2B5EF4-FFF2-40B4-BE49-F238E27FC236}">
                    <a16:creationId xmlns:a16="http://schemas.microsoft.com/office/drawing/2014/main" id="{4AE11B78-7061-ED35-91AF-A5191F098599}"/>
                  </a:ext>
                </a:extLst>
              </p:cNvPr>
              <p:cNvSpPr txBox="1">
                <a:spLocks noRot="1" noChangeAspect="1" noMove="1" noResize="1" noEditPoints="1" noAdjustHandles="1" noChangeArrowheads="1" noChangeShapeType="1" noTextEdit="1"/>
              </p:cNvSpPr>
              <p:nvPr/>
            </p:nvSpPr>
            <p:spPr>
              <a:xfrm>
                <a:off x="3792122" y="2593891"/>
                <a:ext cx="8156311" cy="4263731"/>
              </a:xfrm>
              <a:prstGeom prst="rect">
                <a:avLst/>
              </a:prstGeom>
              <a:blipFill>
                <a:blip r:embed="rId6"/>
                <a:stretch>
                  <a:fillRect t="-893" b="-2172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230B17-F09F-C135-CBD8-7391D8DFA72A}"/>
                  </a:ext>
                </a:extLst>
              </p:cNvPr>
              <p:cNvSpPr txBox="1"/>
              <p:nvPr/>
            </p:nvSpPr>
            <p:spPr>
              <a:xfrm>
                <a:off x="131598" y="3603873"/>
                <a:ext cx="6442022" cy="1477328"/>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FE230B17-F09F-C135-CBD8-7391D8DFA72A}"/>
                  </a:ext>
                </a:extLst>
              </p:cNvPr>
              <p:cNvSpPr txBox="1">
                <a:spLocks noRot="1" noChangeAspect="1" noMove="1" noResize="1" noEditPoints="1" noAdjustHandles="1" noChangeArrowheads="1" noChangeShapeType="1" noTextEdit="1"/>
              </p:cNvSpPr>
              <p:nvPr/>
            </p:nvSpPr>
            <p:spPr>
              <a:xfrm>
                <a:off x="131598" y="3603873"/>
                <a:ext cx="6442022" cy="1477328"/>
              </a:xfrm>
              <a:prstGeom prst="rect">
                <a:avLst/>
              </a:prstGeom>
              <a:blipFill>
                <a:blip r:embed="rId7"/>
                <a:stretch>
                  <a:fillRect l="-1575" t="-5085"/>
                </a:stretch>
              </a:blipFill>
            </p:spPr>
            <p:txBody>
              <a:bodyPr/>
              <a:lstStyle/>
              <a:p>
                <a:r>
                  <a:rPr lang="en-NO">
                    <a:noFill/>
                  </a:rPr>
                  <a:t> </a:t>
                </a:r>
              </a:p>
            </p:txBody>
          </p:sp>
        </mc:Fallback>
      </mc:AlternateContent>
      <p:sp>
        <p:nvSpPr>
          <p:cNvPr id="10" name="TextBox 9">
            <a:extLst>
              <a:ext uri="{FF2B5EF4-FFF2-40B4-BE49-F238E27FC236}">
                <a16:creationId xmlns:a16="http://schemas.microsoft.com/office/drawing/2014/main" id="{13A41FB0-7CE3-76BC-EFA9-742830945CA7}"/>
              </a:ext>
            </a:extLst>
          </p:cNvPr>
          <p:cNvSpPr txBox="1"/>
          <p:nvPr/>
        </p:nvSpPr>
        <p:spPr>
          <a:xfrm>
            <a:off x="9685377" y="5139133"/>
            <a:ext cx="644383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When to use?</a:t>
            </a:r>
            <a:endParaRPr lang="en-NO" dirty="0"/>
          </a:p>
        </p:txBody>
      </p:sp>
    </p:spTree>
    <p:extLst>
      <p:ext uri="{BB962C8B-B14F-4D97-AF65-F5344CB8AC3E}">
        <p14:creationId xmlns:p14="http://schemas.microsoft.com/office/powerpoint/2010/main" val="3203691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88"/>
                <a:ext cx="7927450" cy="33007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d>
                        <m:dPr>
                          <m:ctrlPr>
                            <a:rPr lang="nb-NO" b="0"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r>
                                <a:rPr lang="nb-NO" b="0" i="1" smtClean="0">
                                  <a:latin typeface="Cambria Math" panose="02040503050406030204" pitchFamily="18" charset="0"/>
                                </a:rPr>
                                <m:t> </m:t>
                              </m:r>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𝐷</m:t>
                                      </m:r>
                                      <m:r>
                                        <a:rPr lang="nb-NO" b="0" i="1" smtClean="0">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den>
                          </m:f>
                        </m:sup>
                      </m:sSup>
                    </m:oMath>
                  </m:oMathPara>
                </a14:m>
                <a:endParaRPr lang="nb-NO" b="0"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nb-NO"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88"/>
                <a:ext cx="7927450" cy="3300712"/>
              </a:xfrm>
              <a:prstGeom prst="rect">
                <a:avLst/>
              </a:prstGeom>
              <a:blipFill>
                <a:blip r:embed="rId5"/>
                <a:stretch>
                  <a:fillRect t="-1149"/>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C186DEF-763B-DD26-AE7B-C4A44311C4A5}"/>
                  </a:ext>
                </a:extLst>
              </p:cNvPr>
              <p:cNvSpPr txBox="1"/>
              <p:nvPr/>
            </p:nvSpPr>
            <p:spPr>
              <a:xfrm>
                <a:off x="131598" y="3603873"/>
                <a:ext cx="6442022" cy="1758174"/>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p:sp>
            <p:nvSpPr>
              <p:cNvPr id="8" name="TextBox 7">
                <a:extLst>
                  <a:ext uri="{FF2B5EF4-FFF2-40B4-BE49-F238E27FC236}">
                    <a16:creationId xmlns:a16="http://schemas.microsoft.com/office/drawing/2014/main" id="{9C186DEF-763B-DD26-AE7B-C4A44311C4A5}"/>
                  </a:ext>
                </a:extLst>
              </p:cNvPr>
              <p:cNvSpPr txBox="1">
                <a:spLocks noRot="1" noChangeAspect="1" noMove="1" noResize="1" noEditPoints="1" noAdjustHandles="1" noChangeArrowheads="1" noChangeShapeType="1" noTextEdit="1"/>
              </p:cNvSpPr>
              <p:nvPr/>
            </p:nvSpPr>
            <p:spPr>
              <a:xfrm>
                <a:off x="131598" y="3603873"/>
                <a:ext cx="6442022" cy="1758174"/>
              </a:xfrm>
              <a:prstGeom prst="rect">
                <a:avLst/>
              </a:prstGeom>
              <a:blipFill>
                <a:blip r:embed="rId7"/>
                <a:stretch>
                  <a:fillRect l="-1575" t="-4286"/>
                </a:stretch>
              </a:blipFill>
            </p:spPr>
            <p:txBody>
              <a:bodyPr/>
              <a:lstStyle/>
              <a:p>
                <a:r>
                  <a:rPr lang="en-NO">
                    <a:noFill/>
                  </a:rPr>
                  <a:t> </a:t>
                </a:r>
              </a:p>
            </p:txBody>
          </p:sp>
        </mc:Fallback>
      </mc:AlternateContent>
    </p:spTree>
    <p:extLst>
      <p:ext uri="{BB962C8B-B14F-4D97-AF65-F5344CB8AC3E}">
        <p14:creationId xmlns:p14="http://schemas.microsoft.com/office/powerpoint/2010/main" val="2601026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88"/>
                <a:ext cx="7927450" cy="41317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d>
                        <m:dPr>
                          <m:ctrlPr>
                            <a:rPr lang="nb-NO" b="0"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r>
                                <a:rPr lang="nb-NO" b="0" i="1" smtClean="0">
                                  <a:latin typeface="Cambria Math" panose="02040503050406030204" pitchFamily="18" charset="0"/>
                                </a:rPr>
                                <m:t> </m:t>
                              </m:r>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𝐷</m:t>
                                      </m:r>
                                      <m:r>
                                        <a:rPr lang="nb-NO" b="0" i="1" smtClean="0">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den>
                          </m:f>
                        </m:sup>
                      </m:sSup>
                    </m:oMath>
                  </m:oMathPara>
                </a14:m>
                <a:endParaRPr lang="nb-NO" b="0"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b="0" i="0" dirty="0">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m:rPr>
                          <m:sty m:val="p"/>
                        </m:rPr>
                        <a:rPr lang="nb-NO">
                          <a:latin typeface="Cambria Math" panose="02040503050406030204" pitchFamily="18" charset="0"/>
                        </a:rPr>
                        <m:t>log</m:t>
                      </m:r>
                      <m:r>
                        <a:rPr lang="nb-NO">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b="0" i="1" smtClean="0">
                              <a:solidFill>
                                <a:schemeClr val="tx1"/>
                              </a:solidFill>
                              <a:latin typeface="Cambria Math" panose="02040503050406030204" pitchFamily="18" charset="0"/>
                            </a:rPr>
                            <m:t>𝑤</m:t>
                          </m:r>
                        </m:e>
                        <m:e>
                          <m:r>
                            <a:rPr lang="nb-NO" b="0" i="1" smtClean="0">
                              <a:solidFill>
                                <a:schemeClr val="tx1"/>
                              </a:solidFill>
                              <a:latin typeface="Cambria Math" panose="02040503050406030204" pitchFamily="18" charset="0"/>
                            </a:rPr>
                            <m:t>𝐷</m:t>
                          </m:r>
                        </m:e>
                      </m:d>
                      <m:r>
                        <a:rPr lang="nb-NO" b="0" i="1" smtClean="0">
                          <a:latin typeface="Cambria Math" panose="02040503050406030204" pitchFamily="18" charset="0"/>
                        </a:rPr>
                        <m:t>=</m:t>
                      </m:r>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func>
                            <m:funcPr>
                              <m:ctrlPr>
                                <a:rPr lang="nb-NO" b="0" i="1" smtClean="0">
                                  <a:latin typeface="Cambria Math" panose="02040503050406030204" pitchFamily="18" charset="0"/>
                                </a:rPr>
                              </m:ctrlPr>
                            </m:funcPr>
                            <m:fName>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fName>
                            <m:e>
                              <m:r>
                                <a:rPr lang="nb-NO" b="0" i="1" smtClean="0">
                                  <a:latin typeface="Cambria Math" panose="02040503050406030204" pitchFamily="18" charset="0"/>
                                </a:rPr>
                                <m:t>+</m:t>
                              </m:r>
                            </m:e>
                          </m:func>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e>
                          </m:func>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a:latin typeface="Cambria Math" panose="02040503050406030204" pitchFamily="18" charset="0"/>
                                </a:rPr>
                                <m:t>𝑝</m:t>
                              </m:r>
                              <m:r>
                                <a:rPr lang="nb-NO" i="1">
                                  <a:latin typeface="Cambria Math" panose="02040503050406030204" pitchFamily="18" charset="0"/>
                                </a:rPr>
                                <m:t>(</m:t>
                              </m:r>
                              <m:r>
                                <a:rPr lang="nb-NO" i="1">
                                  <a:latin typeface="Cambria Math" panose="02040503050406030204" pitchFamily="18" charset="0"/>
                                </a:rPr>
                                <m:t>𝐷</m:t>
                              </m:r>
                              <m:r>
                                <a:rPr lang="nb-NO" i="1">
                                  <a:latin typeface="Cambria Math" panose="02040503050406030204" pitchFamily="18" charset="0"/>
                                </a:rPr>
                                <m:t>)</m:t>
                              </m:r>
                            </m:e>
                          </m:func>
                        </m:e>
                      </m:func>
                    </m:oMath>
                  </m:oMathPara>
                </a14:m>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88"/>
                <a:ext cx="7927450" cy="4131708"/>
              </a:xfrm>
              <a:prstGeom prst="rect">
                <a:avLst/>
              </a:prstGeom>
              <a:blipFill>
                <a:blip r:embed="rId5"/>
                <a:stretch>
                  <a:fillRect t="-920"/>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989A539-56F3-CE1A-D3D9-A8A4C47129B7}"/>
                  </a:ext>
                </a:extLst>
              </p:cNvPr>
              <p:cNvSpPr txBox="1"/>
              <p:nvPr/>
            </p:nvSpPr>
            <p:spPr>
              <a:xfrm>
                <a:off x="131598" y="3603873"/>
                <a:ext cx="6442022" cy="1758174"/>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p:sp>
            <p:nvSpPr>
              <p:cNvPr id="8" name="TextBox 7">
                <a:extLst>
                  <a:ext uri="{FF2B5EF4-FFF2-40B4-BE49-F238E27FC236}">
                    <a16:creationId xmlns:a16="http://schemas.microsoft.com/office/drawing/2014/main" id="{6989A539-56F3-CE1A-D3D9-A8A4C47129B7}"/>
                  </a:ext>
                </a:extLst>
              </p:cNvPr>
              <p:cNvSpPr txBox="1">
                <a:spLocks noRot="1" noChangeAspect="1" noMove="1" noResize="1" noEditPoints="1" noAdjustHandles="1" noChangeArrowheads="1" noChangeShapeType="1" noTextEdit="1"/>
              </p:cNvSpPr>
              <p:nvPr/>
            </p:nvSpPr>
            <p:spPr>
              <a:xfrm>
                <a:off x="131598" y="3603873"/>
                <a:ext cx="6442022" cy="1758174"/>
              </a:xfrm>
              <a:prstGeom prst="rect">
                <a:avLst/>
              </a:prstGeom>
              <a:blipFill>
                <a:blip r:embed="rId5"/>
                <a:stretch>
                  <a:fillRect l="-1575" t="-4286"/>
                </a:stretch>
              </a:blipFill>
            </p:spPr>
            <p:txBody>
              <a:bodyPr/>
              <a:lstStyle/>
              <a:p>
                <a:r>
                  <a:rPr lang="en-NO">
                    <a:noFill/>
                  </a:rPr>
                  <a:t> </a:t>
                </a:r>
              </a:p>
            </p:txBody>
          </p:sp>
        </mc:Fallback>
      </mc:AlternateContent>
    </p:spTree>
    <p:extLst>
      <p:ext uri="{BB962C8B-B14F-4D97-AF65-F5344CB8AC3E}">
        <p14:creationId xmlns:p14="http://schemas.microsoft.com/office/powerpoint/2010/main" val="144745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88"/>
                <a:ext cx="7927450" cy="44087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d>
                        <m:dPr>
                          <m:ctrlPr>
                            <a:rPr lang="nb-NO" b="0" i="1" smtClean="0">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r>
                                <a:rPr lang="nb-NO" b="0" i="1" smtClean="0">
                                  <a:latin typeface="Cambria Math" panose="02040503050406030204" pitchFamily="18" charset="0"/>
                                </a:rPr>
                                <m:t> </m:t>
                              </m:r>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𝐷</m:t>
                                      </m:r>
                                      <m:r>
                                        <a:rPr lang="nb-NO" b="0" i="1" smtClean="0">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𝐷</m:t>
                                  </m:r>
                                </m:sub>
                                <m:sup>
                                  <m:r>
                                    <a:rPr lang="nb-NO" b="0" i="1" smtClean="0">
                                      <a:latin typeface="Cambria Math" panose="02040503050406030204" pitchFamily="18" charset="0"/>
                                    </a:rPr>
                                    <m:t>2</m:t>
                                  </m:r>
                                </m:sup>
                              </m:sSubSup>
                            </m:den>
                          </m:f>
                        </m:sup>
                      </m:sSup>
                    </m:oMath>
                  </m:oMathPara>
                </a14:m>
                <a:endParaRPr lang="nb-NO" b="0" dirty="0"/>
              </a:p>
              <a:p>
                <a:endParaRPr lang="nb-NO" b="0" dirty="0"/>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oMath>
                  </m:oMathPara>
                </a14:m>
                <a:endParaRPr lang="en-NO" dirty="0"/>
              </a:p>
              <a:p>
                <a:endParaRPr lang="en-NO" dirty="0"/>
              </a:p>
              <a:p>
                <a:pPr/>
                <a14:m>
                  <m:oMathPara xmlns:m="http://schemas.openxmlformats.org/officeDocument/2006/math">
                    <m:oMathParaPr>
                      <m:jc m:val="centerGroup"/>
                    </m:oMathParaPr>
                    <m:oMath xmlns:m="http://schemas.openxmlformats.org/officeDocument/2006/math">
                      <m:r>
                        <a:rPr lang="nb-NO" b="0"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b="0" i="1" smtClean="0">
                                      <a:latin typeface="Cambria Math" panose="02040503050406030204" pitchFamily="18" charset="0"/>
                                    </a:rPr>
                                    <m:t>2</m:t>
                                  </m:r>
                                </m:sup>
                              </m:sSubSup>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𝑤</m:t>
                                  </m:r>
                                </m:sub>
                                <m:sup>
                                  <m:r>
                                    <a:rPr lang="nb-NO" b="0" i="1" smtClean="0">
                                      <a:latin typeface="Cambria Math" panose="02040503050406030204" pitchFamily="18" charset="0"/>
                                    </a:rPr>
                                    <m:t>2</m:t>
                                  </m:r>
                                </m:sup>
                              </m:sSubSup>
                            </m:den>
                          </m:f>
                        </m:sup>
                      </m:sSup>
                    </m:oMath>
                  </m:oMathPara>
                </a14:m>
                <a:endParaRPr lang="nb-NO" b="0" i="0" dirty="0">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m:rPr>
                          <m:sty m:val="p"/>
                        </m:rPr>
                        <a:rPr lang="nb-NO">
                          <a:latin typeface="Cambria Math" panose="02040503050406030204" pitchFamily="18" charset="0"/>
                        </a:rPr>
                        <m:t>log</m:t>
                      </m:r>
                      <m:r>
                        <a:rPr lang="nb-NO">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b="0" i="1" smtClean="0">
                              <a:solidFill>
                                <a:schemeClr val="tx1"/>
                              </a:solidFill>
                              <a:latin typeface="Cambria Math" panose="02040503050406030204" pitchFamily="18" charset="0"/>
                            </a:rPr>
                            <m:t>𝑤</m:t>
                          </m:r>
                        </m:e>
                        <m:e>
                          <m:r>
                            <a:rPr lang="nb-NO" b="0" i="1" smtClean="0">
                              <a:solidFill>
                                <a:schemeClr val="tx1"/>
                              </a:solidFill>
                              <a:latin typeface="Cambria Math" panose="02040503050406030204" pitchFamily="18" charset="0"/>
                            </a:rPr>
                            <m:t>𝐷</m:t>
                          </m:r>
                        </m:e>
                      </m:d>
                      <m:r>
                        <a:rPr lang="nb-NO" b="0" i="1" smtClean="0">
                          <a:latin typeface="Cambria Math" panose="02040503050406030204" pitchFamily="18" charset="0"/>
                        </a:rPr>
                        <m:t>=</m:t>
                      </m:r>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func>
                            <m:funcPr>
                              <m:ctrlPr>
                                <a:rPr lang="nb-NO" b="0" i="1" smtClean="0">
                                  <a:latin typeface="Cambria Math" panose="02040503050406030204" pitchFamily="18" charset="0"/>
                                </a:rPr>
                              </m:ctrlPr>
                            </m:funcPr>
                            <m:fName>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fName>
                            <m:e>
                              <m:r>
                                <a:rPr lang="nb-NO" b="0" i="1" smtClean="0">
                                  <a:latin typeface="Cambria Math" panose="02040503050406030204" pitchFamily="18" charset="0"/>
                                </a:rPr>
                                <m:t>+</m:t>
                              </m:r>
                            </m:e>
                          </m:func>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log</m:t>
                              </m:r>
                            </m:fName>
                            <m:e>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e>
                          </m:func>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a:latin typeface="Cambria Math" panose="02040503050406030204" pitchFamily="18" charset="0"/>
                                </a:rPr>
                                <m:t>𝑝</m:t>
                              </m:r>
                              <m:r>
                                <a:rPr lang="nb-NO" i="1">
                                  <a:latin typeface="Cambria Math" panose="02040503050406030204" pitchFamily="18" charset="0"/>
                                </a:rPr>
                                <m:t>(</m:t>
                              </m:r>
                              <m:r>
                                <a:rPr lang="nb-NO" i="1">
                                  <a:latin typeface="Cambria Math" panose="02040503050406030204" pitchFamily="18" charset="0"/>
                                </a:rPr>
                                <m:t>𝐷</m:t>
                              </m:r>
                              <m:r>
                                <a:rPr lang="nb-NO" i="1">
                                  <a:latin typeface="Cambria Math" panose="02040503050406030204" pitchFamily="18" charset="0"/>
                                </a:rPr>
                                <m:t>)</m:t>
                              </m:r>
                            </m:e>
                          </m:func>
                        </m:e>
                      </m:func>
                    </m:oMath>
                  </m:oMathPara>
                </a14:m>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88"/>
                <a:ext cx="7927450" cy="4408707"/>
              </a:xfrm>
              <a:prstGeom prst="rect">
                <a:avLst/>
              </a:prstGeom>
              <a:blipFill>
                <a:blip r:embed="rId4"/>
                <a:stretch>
                  <a:fillRect t="-862"/>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6" name="TextBox 5">
            <a:extLst>
              <a:ext uri="{FF2B5EF4-FFF2-40B4-BE49-F238E27FC236}">
                <a16:creationId xmlns:a16="http://schemas.microsoft.com/office/drawing/2014/main" id="{CF64C7CF-8C68-1760-BED7-6EF66609C15E}"/>
              </a:ext>
            </a:extLst>
          </p:cNvPr>
          <p:cNvSpPr txBox="1"/>
          <p:nvPr/>
        </p:nvSpPr>
        <p:spPr>
          <a:xfrm>
            <a:off x="9159903" y="5473428"/>
            <a:ext cx="165667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Ignore this term</a:t>
            </a:r>
          </a:p>
        </p:txBody>
      </p:sp>
      <p:cxnSp>
        <p:nvCxnSpPr>
          <p:cNvPr id="12" name="Elbow Connector 11">
            <a:extLst>
              <a:ext uri="{FF2B5EF4-FFF2-40B4-BE49-F238E27FC236}">
                <a16:creationId xmlns:a16="http://schemas.microsoft.com/office/drawing/2014/main" id="{865D657E-E3B3-F396-10D9-99838BD6754A}"/>
              </a:ext>
            </a:extLst>
          </p:cNvPr>
          <p:cNvCxnSpPr>
            <a:cxnSpLocks/>
            <a:stCxn id="6" idx="2"/>
          </p:cNvCxnSpPr>
          <p:nvPr/>
        </p:nvCxnSpPr>
        <p:spPr>
          <a:xfrm rot="5400000">
            <a:off x="9744044" y="5863736"/>
            <a:ext cx="265175" cy="2232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6C400A-5143-3257-1221-A775B4BB5FEB}"/>
                  </a:ext>
                </a:extLst>
              </p:cNvPr>
              <p:cNvSpPr txBox="1"/>
              <p:nvPr/>
            </p:nvSpPr>
            <p:spPr>
              <a:xfrm>
                <a:off x="-137499" y="2731711"/>
                <a:ext cx="488785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r>
                        <a:rPr lang="en-US"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m:t>
                      </m:r>
                      <m:r>
                        <a:rPr lang="nb-NO" sz="200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m:oMathPara>
                </a14:m>
                <a:endParaRPr lang="en-US" sz="2000" cap="small" dirty="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0" name="TextBox 19">
                <a:extLst>
                  <a:ext uri="{FF2B5EF4-FFF2-40B4-BE49-F238E27FC236}">
                    <a16:creationId xmlns:a16="http://schemas.microsoft.com/office/drawing/2014/main" id="{AA6C400A-5143-3257-1221-A775B4BB5FEB}"/>
                  </a:ext>
                </a:extLst>
              </p:cNvPr>
              <p:cNvSpPr txBox="1">
                <a:spLocks noRot="1" noChangeAspect="1" noMove="1" noResize="1" noEditPoints="1" noAdjustHandles="1" noChangeArrowheads="1" noChangeShapeType="1" noTextEdit="1"/>
              </p:cNvSpPr>
              <p:nvPr/>
            </p:nvSpPr>
            <p:spPr>
              <a:xfrm>
                <a:off x="-137499" y="2731711"/>
                <a:ext cx="4887851" cy="1058134"/>
              </a:xfrm>
              <a:prstGeom prst="rect">
                <a:avLst/>
              </a:prstGeom>
              <a:blipFill>
                <a:blip r:embed="rId7"/>
                <a:stretch>
                  <a:fillRect t="-4762"/>
                </a:stretch>
              </a:blipFill>
            </p:spPr>
            <p:txBody>
              <a:bodyPr/>
              <a:lstStyle/>
              <a:p>
                <a:r>
                  <a:rPr lang="en-NO">
                    <a:noFill/>
                  </a:rPr>
                  <a:t> </a:t>
                </a:r>
              </a:p>
            </p:txBody>
          </p:sp>
        </mc:Fallback>
      </mc:AlternateContent>
      <p:cxnSp>
        <p:nvCxnSpPr>
          <p:cNvPr id="21" name="Straight Arrow Connector 20">
            <a:extLst>
              <a:ext uri="{FF2B5EF4-FFF2-40B4-BE49-F238E27FC236}">
                <a16:creationId xmlns:a16="http://schemas.microsoft.com/office/drawing/2014/main" id="{B0337C12-CB3C-43A4-3B5B-3572262E0476}"/>
              </a:ext>
            </a:extLst>
          </p:cNvPr>
          <p:cNvCxnSpPr>
            <a:cxnSpLocks/>
          </p:cNvCxnSpPr>
          <p:nvPr/>
        </p:nvCxnSpPr>
        <p:spPr>
          <a:xfrm>
            <a:off x="2381629" y="6676157"/>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8E09A46-2763-3D9B-D558-22ADA0314C48}"/>
              </a:ext>
            </a:extLst>
          </p:cNvPr>
          <p:cNvCxnSpPr>
            <a:cxnSpLocks/>
          </p:cNvCxnSpPr>
          <p:nvPr/>
        </p:nvCxnSpPr>
        <p:spPr>
          <a:xfrm flipV="1">
            <a:off x="2381629" y="5017183"/>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Freeform 22">
            <a:extLst>
              <a:ext uri="{FF2B5EF4-FFF2-40B4-BE49-F238E27FC236}">
                <a16:creationId xmlns:a16="http://schemas.microsoft.com/office/drawing/2014/main" id="{9E1FAD42-53A0-DDBF-B3DD-8D42A2ADB1CB}"/>
              </a:ext>
            </a:extLst>
          </p:cNvPr>
          <p:cNvSpPr/>
          <p:nvPr/>
        </p:nvSpPr>
        <p:spPr>
          <a:xfrm>
            <a:off x="2674649" y="5572109"/>
            <a:ext cx="2458883" cy="924809"/>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FF0000"/>
            </a:solidFill>
            <a:prstDash val="dash"/>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FF000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AA358C5-A56C-C922-F82D-7D8136E9954E}"/>
                  </a:ext>
                </a:extLst>
              </p:cNvPr>
              <p:cNvSpPr txBox="1"/>
              <p:nvPr/>
            </p:nvSpPr>
            <p:spPr>
              <a:xfrm>
                <a:off x="1141413" y="4661951"/>
                <a:ext cx="58216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𝑚𝑎𝑥𝑖𝑚𝑢𝑚</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𝑖𝑠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𝑖𝑛𝑑𝑒𝑝𝑒𝑛𝑑𝑒𝑛𝑡</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𝑛𝑜𝑟𝑚𝑎𝑙𝑖𝑧𝑎𝑡𝑖𝑜𝑛</m:t>
                      </m:r>
                    </m:oMath>
                  </m:oMathPara>
                </a14:m>
                <a:endParaRPr lang="en-NO" dirty="0">
                  <a:solidFill>
                    <a:schemeClr val="tx1"/>
                  </a:solidFill>
                </a:endParaRPr>
              </a:p>
            </p:txBody>
          </p:sp>
        </mc:Choice>
        <mc:Fallback xmlns="">
          <p:sp>
            <p:nvSpPr>
              <p:cNvPr id="24" name="TextBox 23">
                <a:extLst>
                  <a:ext uri="{FF2B5EF4-FFF2-40B4-BE49-F238E27FC236}">
                    <a16:creationId xmlns:a16="http://schemas.microsoft.com/office/drawing/2014/main" id="{7AA358C5-A56C-C922-F82D-7D8136E9954E}"/>
                  </a:ext>
                </a:extLst>
              </p:cNvPr>
              <p:cNvSpPr txBox="1">
                <a:spLocks noRot="1" noChangeAspect="1" noMove="1" noResize="1" noEditPoints="1" noAdjustHandles="1" noChangeArrowheads="1" noChangeShapeType="1" noTextEdit="1"/>
              </p:cNvSpPr>
              <p:nvPr/>
            </p:nvSpPr>
            <p:spPr>
              <a:xfrm>
                <a:off x="1141413" y="4661951"/>
                <a:ext cx="5821639" cy="369332"/>
              </a:xfrm>
              <a:prstGeom prst="rect">
                <a:avLst/>
              </a:prstGeom>
              <a:blipFill>
                <a:blip r:embed="rId8"/>
                <a:stretch>
                  <a:fillRect t="-3448" b="-31034"/>
                </a:stretch>
              </a:blipFill>
            </p:spPr>
            <p:txBody>
              <a:bodyPr/>
              <a:lstStyle/>
              <a:p>
                <a:r>
                  <a:rPr lang="en-NO">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CC0F270-2F20-37DD-64D0-A3ABB7D20103}"/>
                  </a:ext>
                </a:extLst>
              </p:cNvPr>
              <p:cNvSpPr txBox="1"/>
              <p:nvPr/>
            </p:nvSpPr>
            <p:spPr>
              <a:xfrm>
                <a:off x="131598" y="3603873"/>
                <a:ext cx="6442022" cy="1758174"/>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p:txBody>
          </p:sp>
        </mc:Choice>
        <mc:Fallback>
          <p:sp>
            <p:nvSpPr>
              <p:cNvPr id="8" name="TextBox 7">
                <a:extLst>
                  <a:ext uri="{FF2B5EF4-FFF2-40B4-BE49-F238E27FC236}">
                    <a16:creationId xmlns:a16="http://schemas.microsoft.com/office/drawing/2014/main" id="{4CC0F270-2F20-37DD-64D0-A3ABB7D20103}"/>
                  </a:ext>
                </a:extLst>
              </p:cNvPr>
              <p:cNvSpPr txBox="1">
                <a:spLocks noRot="1" noChangeAspect="1" noMove="1" noResize="1" noEditPoints="1" noAdjustHandles="1" noChangeArrowheads="1" noChangeShapeType="1" noTextEdit="1"/>
              </p:cNvSpPr>
              <p:nvPr/>
            </p:nvSpPr>
            <p:spPr>
              <a:xfrm>
                <a:off x="131598" y="3603873"/>
                <a:ext cx="6442022" cy="1758174"/>
              </a:xfrm>
              <a:prstGeom prst="rect">
                <a:avLst/>
              </a:prstGeom>
              <a:blipFill>
                <a:blip r:embed="rId9"/>
                <a:stretch>
                  <a:fillRect l="-1575" t="-4286"/>
                </a:stretch>
              </a:blipFill>
            </p:spPr>
            <p:txBody>
              <a:bodyPr/>
              <a:lstStyle/>
              <a:p>
                <a:r>
                  <a:rPr lang="en-NO">
                    <a:noFill/>
                  </a:rPr>
                  <a:t> </a:t>
                </a:r>
              </a:p>
            </p:txBody>
          </p:sp>
        </mc:Fallback>
      </mc:AlternateContent>
      <p:sp>
        <p:nvSpPr>
          <p:cNvPr id="2" name="Freeform 1">
            <a:extLst>
              <a:ext uri="{FF2B5EF4-FFF2-40B4-BE49-F238E27FC236}">
                <a16:creationId xmlns:a16="http://schemas.microsoft.com/office/drawing/2014/main" id="{A8D69ED4-ED6F-9823-10C9-C6D1EEF121AE}"/>
              </a:ext>
            </a:extLst>
          </p:cNvPr>
          <p:cNvSpPr/>
          <p:nvPr/>
        </p:nvSpPr>
        <p:spPr>
          <a:xfrm>
            <a:off x="2685425" y="5081202"/>
            <a:ext cx="2458883" cy="1413114"/>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FF0000"/>
            </a:solidFill>
            <a:prstDash val="dash"/>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FF0000"/>
              </a:solidFill>
            </a:endParaRPr>
          </a:p>
        </p:txBody>
      </p:sp>
    </p:spTree>
    <p:extLst>
      <p:ext uri="{BB962C8B-B14F-4D97-AF65-F5344CB8AC3E}">
        <p14:creationId xmlns:p14="http://schemas.microsoft.com/office/powerpoint/2010/main" val="1996595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a:extLst>
              <a:ext uri="{FF2B5EF4-FFF2-40B4-BE49-F238E27FC236}">
                <a16:creationId xmlns:a16="http://schemas.microsoft.com/office/drawing/2014/main" id="{E9F62BB3-2D2C-3B99-C0F8-C9AE34D45172}"/>
              </a:ext>
            </a:extLst>
          </p:cNvPr>
          <p:cNvSpPr txBox="1">
            <a:spLocks/>
          </p:cNvSpPr>
          <p:nvPr/>
        </p:nvSpPr>
        <p:spPr>
          <a:xfrm>
            <a:off x="1141413" y="643467"/>
            <a:ext cx="995025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Make uncertainty great again!</a:t>
            </a:r>
          </a:p>
          <a:p>
            <a:pPr algn="l" defTabSz="457200">
              <a:spcAft>
                <a:spcPts val="600"/>
              </a:spcAft>
            </a:pPr>
            <a:endPar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11" name="TextBox 10">
            <a:extLst>
              <a:ext uri="{FF2B5EF4-FFF2-40B4-BE49-F238E27FC236}">
                <a16:creationId xmlns:a16="http://schemas.microsoft.com/office/drawing/2014/main" id="{BDD84624-9877-65A4-ED38-F8F8C6C4236E}"/>
              </a:ext>
            </a:extLst>
          </p:cNvPr>
          <p:cNvSpPr txBox="1"/>
          <p:nvPr/>
        </p:nvSpPr>
        <p:spPr>
          <a:xfrm>
            <a:off x="139550" y="2293428"/>
            <a:ext cx="12052450" cy="3416320"/>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Why Bayesian learning - and thinking - is important </a:t>
            </a:r>
            <a:endParaRPr lang="en-GB" b="1"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GB" b="1"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Uncertainty Quantification</a:t>
            </a:r>
            <a:r>
              <a:rPr lang="en-GB" dirty="0">
                <a:effectLst/>
                <a:latin typeface="Times New Roman" panose="02020603050405020304" pitchFamily="18" charset="0"/>
                <a:cs typeface="Times New Roman" panose="02020603050405020304" pitchFamily="18" charset="0"/>
              </a:rPr>
              <a:t>: In critical domains like healthcare or finance, uncertainty associated with predictions </a:t>
            </a:r>
            <a:r>
              <a:rPr lang="en-GB" dirty="0">
                <a:latin typeface="Times New Roman" panose="02020603050405020304" pitchFamily="18" charset="0"/>
                <a:cs typeface="Times New Roman" panose="02020603050405020304" pitchFamily="18" charset="0"/>
              </a:rPr>
              <a:t>may be</a:t>
            </a:r>
            <a:r>
              <a:rPr lang="en-GB" dirty="0">
                <a:effectLst/>
                <a:latin typeface="Times New Roman" panose="02020603050405020304" pitchFamily="18" charset="0"/>
                <a:cs typeface="Times New Roman" panose="02020603050405020304" pitchFamily="18" charset="0"/>
              </a:rPr>
              <a:t> crucial for decision-making. </a:t>
            </a:r>
          </a:p>
          <a:p>
            <a:pPr>
              <a:buFont typeface="Arial" panose="020B0604020202020204" pitchFamily="34" charset="0"/>
              <a:buChar char="•"/>
            </a:pPr>
            <a:endParaRPr lang="en-GB"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Robustness to Overfitting</a:t>
            </a:r>
            <a:r>
              <a:rPr lang="en-GB" dirty="0">
                <a:effectLst/>
                <a:latin typeface="Times New Roman" panose="02020603050405020304" pitchFamily="18" charset="0"/>
                <a:cs typeface="Times New Roman" panose="02020603050405020304" pitchFamily="18" charset="0"/>
              </a:rPr>
              <a:t>: Bayesian neural networks offer a natural regularization mechanism by placing priors over the network weights.</a:t>
            </a:r>
          </a:p>
          <a:p>
            <a:pPr>
              <a:buFont typeface="Arial" panose="020B0604020202020204" pitchFamily="34" charset="0"/>
              <a:buChar char="•"/>
            </a:pPr>
            <a:endParaRPr lang="en-GB"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Handling Small Datasets</a:t>
            </a:r>
            <a:r>
              <a:rPr lang="en-GB" dirty="0">
                <a:effectLst/>
                <a:latin typeface="Times New Roman" panose="02020603050405020304" pitchFamily="18" charset="0"/>
                <a:cs typeface="Times New Roman" panose="02020603050405020304" pitchFamily="18" charset="0"/>
              </a:rPr>
              <a:t>: Bayesian neural networks can provide more robust predictions with limited data.</a:t>
            </a:r>
          </a:p>
          <a:p>
            <a:pPr>
              <a:buFont typeface="Arial" panose="020B0604020202020204" pitchFamily="34" charset="0"/>
              <a:buChar char="•"/>
            </a:pPr>
            <a:endParaRPr lang="en-GB"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Model Flexibility</a:t>
            </a:r>
            <a:r>
              <a:rPr lang="en-GB" dirty="0">
                <a:effectLst/>
                <a:latin typeface="Times New Roman" panose="02020603050405020304" pitchFamily="18" charset="0"/>
                <a:cs typeface="Times New Roman" panose="02020603050405020304" pitchFamily="18" charset="0"/>
              </a:rPr>
              <a:t>: Uncertainty estimates provided by Bayesian methods can also help in model selection, allowing for more informed decisions about model architecture.</a:t>
            </a:r>
          </a:p>
        </p:txBody>
      </p:sp>
    </p:spTree>
    <p:extLst>
      <p:ext uri="{BB962C8B-B14F-4D97-AF65-F5344CB8AC3E}">
        <p14:creationId xmlns:p14="http://schemas.microsoft.com/office/powerpoint/2010/main" val="144643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endPar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1669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b="0" i="1" smtClean="0">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m:t>
                      </m:r>
                      <m:r>
                        <a:rPr lang="nb-NO" b="0" i="1" smtClean="0">
                          <a:latin typeface="Cambria Math" panose="02040503050406030204" pitchFamily="18" charset="0"/>
                        </a:rPr>
                        <m:t>, </m:t>
                      </m:r>
                      <m:r>
                        <a:rPr lang="nb-NO" b="0"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ad>
                            <m:radPr>
                              <m:degHide m:val="on"/>
                              <m:ctrlPr>
                                <a:rPr lang="nb-NO" b="0" i="1" smtClean="0">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b="0" i="1" smtClean="0">
                                      <a:latin typeface="Cambria Math" panose="02040503050406030204" pitchFamily="18" charset="0"/>
                                    </a:rPr>
                                    <m:t>2</m:t>
                                  </m:r>
                                </m:sup>
                              </m:sSubSup>
                            </m:e>
                          </m:rad>
                        </m:den>
                      </m:f>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𝑤</m:t>
                                  </m:r>
                                </m:sub>
                                <m:sup>
                                  <m:r>
                                    <a:rPr lang="nb-NO" b="0" i="1" smtClean="0">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1669303"/>
              </a:xfrm>
              <a:prstGeom prst="rect">
                <a:avLst/>
              </a:prstGeom>
              <a:blipFill>
                <a:blip r:embed="rId5"/>
                <a:stretch>
                  <a:fillRect/>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201582-735D-B735-8F40-4FD1F06477B2}"/>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3A201582-735D-B735-8F40-4FD1F06477B2}"/>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7"/>
                <a:stretch>
                  <a:fillRect l="-1575" t="-3704"/>
                </a:stretch>
              </a:blipFill>
            </p:spPr>
            <p:txBody>
              <a:bodyPr/>
              <a:lstStyle/>
              <a:p>
                <a:r>
                  <a:rPr lang="en-NO">
                    <a:noFill/>
                  </a:rPr>
                  <a:t> </a:t>
                </a:r>
              </a:p>
            </p:txBody>
          </p:sp>
        </mc:Fallback>
      </mc:AlternateContent>
    </p:spTree>
    <p:extLst>
      <p:ext uri="{BB962C8B-B14F-4D97-AF65-F5344CB8AC3E}">
        <p14:creationId xmlns:p14="http://schemas.microsoft.com/office/powerpoint/2010/main" val="3295970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25687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 </m:t>
                      </m:r>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r>
                        <a:rPr lang="nb-NO" b="0" i="1" smtClean="0">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e>
                      </m:func>
                      <m:r>
                        <a:rPr lang="nb-NO" i="1">
                          <a:latin typeface="Cambria Math" panose="02040503050406030204" pitchFamily="18" charset="0"/>
                        </a:rPr>
                        <m:t>=</m:t>
                      </m:r>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r>
                                <a:rPr lang="nb-NO" b="0" i="1" smtClean="0">
                                  <a:latin typeface="Cambria Math" panose="02040503050406030204" pitchFamily="18" charset="0"/>
                                </a:rPr>
                                <m:t>𝑤</m:t>
                              </m:r>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2568780"/>
              </a:xfrm>
              <a:prstGeom prst="rect">
                <a:avLst/>
              </a:prstGeom>
              <a:blipFill>
                <a:blip r:embed="rId5"/>
                <a:stretch>
                  <a:fillRect/>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A7ABC06-40D1-054E-6541-9AFA5CD068B7}"/>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8" name="TextBox 7">
                <a:extLst>
                  <a:ext uri="{FF2B5EF4-FFF2-40B4-BE49-F238E27FC236}">
                    <a16:creationId xmlns:a16="http://schemas.microsoft.com/office/drawing/2014/main" id="{BA7ABC06-40D1-054E-6541-9AFA5CD068B7}"/>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7"/>
                <a:stretch>
                  <a:fillRect l="-1575" t="-3704"/>
                </a:stretch>
              </a:blipFill>
            </p:spPr>
            <p:txBody>
              <a:bodyPr/>
              <a:lstStyle/>
              <a:p>
                <a:r>
                  <a:rPr lang="en-NO">
                    <a:noFill/>
                  </a:rPr>
                  <a:t> </a:t>
                </a:r>
              </a:p>
            </p:txBody>
          </p:sp>
        </mc:Fallback>
      </mc:AlternateContent>
    </p:spTree>
    <p:extLst>
      <p:ext uri="{BB962C8B-B14F-4D97-AF65-F5344CB8AC3E}">
        <p14:creationId xmlns:p14="http://schemas.microsoft.com/office/powerpoint/2010/main" val="359314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32410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 </m:t>
                      </m:r>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r>
                        <a:rPr lang="nb-NO" b="0" i="1" smtClean="0">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e>
                      </m:func>
                      <m:r>
                        <a:rPr lang="nb-NO" i="1">
                          <a:latin typeface="Cambria Math" panose="02040503050406030204" pitchFamily="18" charset="0"/>
                        </a:rPr>
                        <m:t>=</m:t>
                      </m:r>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r>
                                <a:rPr lang="nb-NO" b="0" i="1" smtClean="0">
                                  <a:latin typeface="Cambria Math" panose="02040503050406030204" pitchFamily="18" charset="0"/>
                                </a:rPr>
                                <m:t>𝑤</m:t>
                              </m:r>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a:rPr lang="nb-NO">
                          <a:latin typeface="Cambria Math" panose="02040503050406030204" pitchFamily="18" charset="0"/>
                        </a:rPr>
                        <m:t>−</m:t>
                      </m:r>
                      <m:r>
                        <m:rPr>
                          <m:sty m:val="p"/>
                        </m:rPr>
                        <a:rPr lang="nb-NO">
                          <a:latin typeface="Cambria Math" panose="02040503050406030204" pitchFamily="18" charset="0"/>
                        </a:rPr>
                        <m:t>log</m:t>
                      </m:r>
                      <m:r>
                        <a:rPr lang="nb-NO">
                          <a:latin typeface="Cambria Math" panose="02040503050406030204" pitchFamily="18" charset="0"/>
                        </a:rPr>
                        <m:t> </m:t>
                      </m:r>
                      <m:r>
                        <a:rPr lang="nb-NO" i="1" smtClean="0">
                          <a:solidFill>
                            <a:srgbClr val="FF0000"/>
                          </a:solidFill>
                          <a:latin typeface="Cambria Math" panose="02040503050406030204" pitchFamily="18" charset="0"/>
                        </a:rPr>
                        <m:t>𝑝</m:t>
                      </m:r>
                      <m:sSub>
                        <m:sSubPr>
                          <m:ctrlPr>
                            <a:rPr lang="nb-NO" b="0" i="1" smtClean="0">
                              <a:solidFill>
                                <a:srgbClr val="FF0000"/>
                              </a:solidFill>
                              <a:latin typeface="Cambria Math" panose="02040503050406030204" pitchFamily="18" charset="0"/>
                            </a:rPr>
                          </m:ctrlPr>
                        </m:sSubPr>
                        <m:e>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e>
                              <m:r>
                                <a:rPr lang="nb-NO" i="1">
                                  <a:solidFill>
                                    <a:srgbClr val="FF0000"/>
                                  </a:solidFill>
                                  <a:latin typeface="Cambria Math" panose="02040503050406030204" pitchFamily="18" charset="0"/>
                                </a:rPr>
                                <m:t>𝐷</m:t>
                              </m:r>
                            </m:e>
                          </m:d>
                        </m:e>
                        <m:sub>
                          <m:r>
                            <a:rPr lang="nb-NO" b="0" i="1" smtClean="0">
                              <a:solidFill>
                                <a:srgbClr val="FF0000"/>
                              </a:solidFill>
                              <a:latin typeface="Cambria Math" panose="02040503050406030204" pitchFamily="18" charset="0"/>
                            </a:rPr>
                            <m:t>𝑀𝐴𝑃</m:t>
                          </m:r>
                        </m:sub>
                      </m:sSub>
                      <m:r>
                        <a:rPr lang="nb-NO" i="1">
                          <a:latin typeface="Cambria Math" panose="02040503050406030204" pitchFamily="18" charset="0"/>
                        </a:rPr>
                        <m:t>=</m:t>
                      </m:r>
                      <m:r>
                        <a:rPr lang="nb-NO" i="1">
                          <a:latin typeface="Cambria Math" panose="02040503050406030204" pitchFamily="18" charset="0"/>
                        </a:rPr>
                        <m:t>𝐶𝑜𝑠𝑡</m:t>
                      </m:r>
                      <m:r>
                        <a:rPr lang="nb-NO" i="1">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a:rPr lang="nb-NO" b="0" i="1" smtClean="0">
                              <a:latin typeface="Cambria Math" panose="02040503050406030204" pitchFamily="18" charset="0"/>
                            </a:rPr>
                            <m:t>𝑖</m:t>
                          </m:r>
                        </m:sub>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oMath>
                  </m:oMathPara>
                </a14:m>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3241015"/>
              </a:xfrm>
              <a:prstGeom prst="rect">
                <a:avLst/>
              </a:prstGeom>
              <a:blipFill>
                <a:blip r:embed="rId5"/>
                <a:stretch>
                  <a:fillRect b="-31641"/>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067F66-155B-4909-3E24-0C93D1E32E73}"/>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8" name="TextBox 7">
                <a:extLst>
                  <a:ext uri="{FF2B5EF4-FFF2-40B4-BE49-F238E27FC236}">
                    <a16:creationId xmlns:a16="http://schemas.microsoft.com/office/drawing/2014/main" id="{CD067F66-155B-4909-3E24-0C93D1E32E73}"/>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7"/>
                <a:stretch>
                  <a:fillRect l="-1575" t="-3704"/>
                </a:stretch>
              </a:blipFill>
            </p:spPr>
            <p:txBody>
              <a:bodyPr/>
              <a:lstStyle/>
              <a:p>
                <a:r>
                  <a:rPr lang="en-NO">
                    <a:noFill/>
                  </a:rPr>
                  <a:t> </a:t>
                </a:r>
              </a:p>
            </p:txBody>
          </p:sp>
        </mc:Fallback>
      </mc:AlternateContent>
    </p:spTree>
    <p:extLst>
      <p:ext uri="{BB962C8B-B14F-4D97-AF65-F5344CB8AC3E}">
        <p14:creationId xmlns:p14="http://schemas.microsoft.com/office/powerpoint/2010/main" val="1629646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32410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 </m:t>
                      </m:r>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r>
                        <a:rPr lang="nb-NO" b="0" i="1" smtClean="0">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e>
                      </m:func>
                      <m:r>
                        <a:rPr lang="nb-NO" i="1">
                          <a:latin typeface="Cambria Math" panose="02040503050406030204" pitchFamily="18" charset="0"/>
                        </a:rPr>
                        <m:t>=</m:t>
                      </m:r>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r>
                                <a:rPr lang="nb-NO" b="0" i="1" smtClean="0">
                                  <a:latin typeface="Cambria Math" panose="02040503050406030204" pitchFamily="18" charset="0"/>
                                </a:rPr>
                                <m:t>𝑤</m:t>
                              </m:r>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rPr>
                        <m:t>𝐶𝑜𝑠</m:t>
                      </m:r>
                      <m:sSup>
                        <m:sSupPr>
                          <m:ctrlPr>
                            <a:rPr lang="nb-NO" i="1">
                              <a:latin typeface="Cambria Math" panose="02040503050406030204" pitchFamily="18" charset="0"/>
                            </a:rPr>
                          </m:ctrlPr>
                        </m:sSupPr>
                        <m:e>
                          <m:r>
                            <a:rPr lang="nb-NO" i="1">
                              <a:latin typeface="Cambria Math" panose="02040503050406030204" pitchFamily="18" charset="0"/>
                            </a:rPr>
                            <m:t>𝑡</m:t>
                          </m:r>
                        </m:e>
                        <m:sup>
                          <m:r>
                            <a:rPr lang="nb-NO" b="0" i="1" smtClean="0">
                              <a:latin typeface="Cambria Math" panose="02040503050406030204" pitchFamily="18" charset="0"/>
                            </a:rPr>
                            <m:t>∗</m:t>
                          </m:r>
                        </m:sup>
                      </m:sSup>
                      <m:r>
                        <a:rPr lang="nb-NO" i="1">
                          <a:latin typeface="Cambria Math" panose="02040503050406030204" pitchFamily="18" charset="0"/>
                        </a:rPr>
                        <m:t>=</m:t>
                      </m:r>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r>
                        <a:rPr lang="nb-NO" b="0" i="1" smtClean="0">
                          <a:latin typeface="Cambria Math" panose="02040503050406030204" pitchFamily="18" charset="0"/>
                        </a:rPr>
                        <m:t>+</m:t>
                      </m:r>
                      <m:f>
                        <m:fPr>
                          <m:ctrlPr>
                            <a:rPr lang="nb-NO" i="1">
                              <a:latin typeface="Cambria Math" panose="02040503050406030204" pitchFamily="18" charset="0"/>
                            </a:rPr>
                          </m:ctrlPr>
                        </m:fPr>
                        <m:num>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num>
                        <m:den>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a:rPr lang="nb-NO" b="0" i="1" smtClean="0">
                              <a:latin typeface="Cambria Math" panose="02040503050406030204" pitchFamily="18" charset="0"/>
                            </a:rPr>
                            <m:t>𝑖</m:t>
                          </m:r>
                        </m:sub>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oMath>
                  </m:oMathPara>
                </a14:m>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3241015"/>
              </a:xfrm>
              <a:prstGeom prst="rect">
                <a:avLst/>
              </a:prstGeom>
              <a:blipFill>
                <a:blip r:embed="rId4"/>
                <a:stretch>
                  <a:fillRect b="-32422"/>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F182E80-385F-F749-FAF9-6873AE06B8D9}"/>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6" name="TextBox 5">
                <a:extLst>
                  <a:ext uri="{FF2B5EF4-FFF2-40B4-BE49-F238E27FC236}">
                    <a16:creationId xmlns:a16="http://schemas.microsoft.com/office/drawing/2014/main" id="{EF182E80-385F-F749-FAF9-6873AE06B8D9}"/>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6"/>
                <a:stretch>
                  <a:fillRect l="-1575" t="-3704"/>
                </a:stretch>
              </a:blipFill>
            </p:spPr>
            <p:txBody>
              <a:bodyPr/>
              <a:lstStyle/>
              <a:p>
                <a:r>
                  <a:rPr lang="en-NO">
                    <a:noFill/>
                  </a:rPr>
                  <a:t> </a:t>
                </a:r>
              </a:p>
            </p:txBody>
          </p:sp>
        </mc:Fallback>
      </mc:AlternateContent>
    </p:spTree>
    <p:extLst>
      <p:ext uri="{BB962C8B-B14F-4D97-AF65-F5344CB8AC3E}">
        <p14:creationId xmlns:p14="http://schemas.microsoft.com/office/powerpoint/2010/main" val="899126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3347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 </m:t>
                      </m:r>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r>
                        <a:rPr lang="nb-NO" b="0" i="1" smtClean="0">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e>
                      </m:func>
                      <m:r>
                        <a:rPr lang="nb-NO" i="1">
                          <a:latin typeface="Cambria Math" panose="02040503050406030204" pitchFamily="18" charset="0"/>
                        </a:rPr>
                        <m:t>=</m:t>
                      </m:r>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r>
                                <a:rPr lang="nb-NO" b="0" i="1" smtClean="0">
                                  <a:latin typeface="Cambria Math" panose="02040503050406030204" pitchFamily="18" charset="0"/>
                                </a:rPr>
                                <m:t>𝑤</m:t>
                              </m:r>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rPr>
                        <m:t>𝐶𝑜𝑠</m:t>
                      </m:r>
                      <m:sSup>
                        <m:sSupPr>
                          <m:ctrlPr>
                            <a:rPr lang="nb-NO" i="1">
                              <a:latin typeface="Cambria Math" panose="02040503050406030204" pitchFamily="18" charset="0"/>
                            </a:rPr>
                          </m:ctrlPr>
                        </m:sSupPr>
                        <m:e>
                          <m:r>
                            <a:rPr lang="nb-NO" i="1">
                              <a:latin typeface="Cambria Math" panose="02040503050406030204" pitchFamily="18" charset="0"/>
                            </a:rPr>
                            <m:t>𝑡</m:t>
                          </m:r>
                        </m:e>
                        <m:sup>
                          <m:r>
                            <a:rPr lang="nb-NO" b="0" i="1" smtClean="0">
                              <a:latin typeface="Cambria Math" panose="02040503050406030204" pitchFamily="18" charset="0"/>
                            </a:rPr>
                            <m:t>∗</m:t>
                          </m:r>
                        </m:sup>
                      </m:sSup>
                      <m:r>
                        <a:rPr lang="nb-NO" i="1">
                          <a:latin typeface="Cambria Math" panose="02040503050406030204" pitchFamily="18" charset="0"/>
                        </a:rPr>
                        <m:t>=</m:t>
                      </m:r>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r>
                        <a:rPr lang="nb-NO" b="0" i="1" smtClean="0">
                          <a:latin typeface="Cambria Math" panose="02040503050406030204" pitchFamily="18" charset="0"/>
                        </a:rPr>
                        <m:t>+</m:t>
                      </m:r>
                      <m:f>
                        <m:fPr>
                          <m:ctrlPr>
                            <a:rPr lang="nb-NO" i="1">
                              <a:latin typeface="Cambria Math" panose="02040503050406030204" pitchFamily="18" charset="0"/>
                            </a:rPr>
                          </m:ctrlPr>
                        </m:fPr>
                        <m:num>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num>
                        <m:den>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a:rPr lang="nb-NO" b="0" i="1" smtClean="0">
                              <a:latin typeface="Cambria Math" panose="02040503050406030204" pitchFamily="18" charset="0"/>
                            </a:rPr>
                            <m:t>𝑖</m:t>
                          </m:r>
                        </m:sub>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r>
                        <a:rPr lang="nb-NO" b="0" i="1" smtClean="0">
                          <a:latin typeface="Cambria Math" panose="02040503050406030204" pitchFamily="18" charset="0"/>
                        </a:rPr>
                        <m:t>→</m:t>
                      </m:r>
                      <m:r>
                        <a:rPr lang="nb-NO" b="0" i="1" smtClean="0">
                          <a:latin typeface="Cambria Math" panose="02040503050406030204" pitchFamily="18" charset="0"/>
                        </a:rPr>
                        <m:t>𝐶𝑜𝑠</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𝑡</m:t>
                          </m:r>
                        </m:e>
                        <m:sup>
                          <m:r>
                            <a:rPr lang="nb-NO" i="1">
                              <a:latin typeface="Cambria Math" panose="02040503050406030204" pitchFamily="18" charset="0"/>
                              <a:ea typeface="Cambria Math" panose="02040503050406030204" pitchFamily="18" charset="0"/>
                            </a:rPr>
                            <m:t>⋄</m:t>
                          </m:r>
                        </m:sup>
                      </m:sSup>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𝑁</m:t>
                          </m:r>
                        </m:den>
                      </m:f>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𝑐</m:t>
                          </m:r>
                          <m:r>
                            <a:rPr lang="nb-NO" i="1">
                              <a:latin typeface="Cambria Math" panose="02040503050406030204" pitchFamily="18" charset="0"/>
                            </a:rPr>
                            <m:t>=1</m:t>
                          </m:r>
                        </m:sub>
                        <m:sup>
                          <m:r>
                            <a:rPr lang="nb-NO" i="1">
                              <a:latin typeface="Cambria Math" panose="02040503050406030204" pitchFamily="18" charset="0"/>
                            </a:rPr>
                            <m:t>𝑁</m:t>
                          </m:r>
                        </m:sup>
                        <m:e>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r>
                                    <a:rPr lang="nb-NO" i="1">
                                      <a:latin typeface="Cambria Math" panose="02040503050406030204" pitchFamily="18" charset="0"/>
                                    </a:rPr>
                                    <m:t>−</m:t>
                                  </m:r>
                                  <m:sSub>
                                    <m:sSubPr>
                                      <m:ctrlPr>
                                        <a:rPr lang="nb-NO" i="1">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i="1">
                                          <a:latin typeface="Cambria Math" panose="02040503050406030204" pitchFamily="18" charset="0"/>
                                        </a:rPr>
                                        <m:t>𝑐</m:t>
                                      </m:r>
                                    </m:sub>
                                  </m:sSub>
                                </m:e>
                              </m:d>
                            </m:e>
                            <m:sup>
                              <m:r>
                                <a:rPr lang="nb-NO" i="1">
                                  <a:latin typeface="Cambria Math" panose="02040503050406030204" pitchFamily="18" charset="0"/>
                                </a:rPr>
                                <m:t>2</m:t>
                              </m:r>
                            </m:sup>
                          </m:sSup>
                        </m:e>
                      </m:nary>
                      <m:r>
                        <a:rPr lang="nb-NO" b="0" i="1" smtClean="0">
                          <a:latin typeface="Cambria Math" panose="02040503050406030204" pitchFamily="18" charset="0"/>
                        </a:rPr>
                        <m:t>+</m:t>
                      </m:r>
                      <m:r>
                        <a:rPr lang="nb-NO" i="1">
                          <a:latin typeface="Cambria Math" panose="02040503050406030204" pitchFamily="18" charset="0"/>
                        </a:rPr>
                        <m:t>𝜆</m:t>
                      </m:r>
                      <m:f>
                        <m:fPr>
                          <m:ctrlPr>
                            <a:rPr lang="nb-NO" i="1">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𝑀</m:t>
                          </m:r>
                        </m:den>
                      </m:f>
                      <m:nary>
                        <m:naryPr>
                          <m:chr m:val="∑"/>
                          <m:ctrlPr>
                            <a:rPr lang="nb-NO" i="1">
                              <a:latin typeface="Cambria Math" panose="02040503050406030204" pitchFamily="18" charset="0"/>
                            </a:rPr>
                          </m:ctrlPr>
                        </m:naryPr>
                        <m:sub>
                          <m:r>
                            <a:rPr lang="nb-NO" b="0" i="1" smtClean="0">
                              <a:latin typeface="Cambria Math" panose="02040503050406030204" pitchFamily="18" charset="0"/>
                            </a:rPr>
                            <m:t>𝑖</m:t>
                          </m:r>
                          <m:r>
                            <a:rPr lang="nb-NO" i="1">
                              <a:latin typeface="Cambria Math" panose="02040503050406030204" pitchFamily="18" charset="0"/>
                            </a:rPr>
                            <m:t>=1</m:t>
                          </m:r>
                        </m:sub>
                        <m:sup>
                          <m:r>
                            <a:rPr lang="nb-NO" b="0" i="1" smtClean="0">
                              <a:latin typeface="Cambria Math" panose="02040503050406030204" pitchFamily="18" charset="0"/>
                            </a:rPr>
                            <m:t>𝑀</m:t>
                          </m:r>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oMath>
                  </m:oMathPara>
                </a14:m>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3347711"/>
              </a:xfrm>
              <a:prstGeom prst="rect">
                <a:avLst/>
              </a:prstGeom>
              <a:blipFill>
                <a:blip r:embed="rId5"/>
                <a:stretch>
                  <a:fillRect b="-30189"/>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p:sp>
        <p:nvSpPr>
          <p:cNvPr id="6" name="Right Brace 5">
            <a:extLst>
              <a:ext uri="{FF2B5EF4-FFF2-40B4-BE49-F238E27FC236}">
                <a16:creationId xmlns:a16="http://schemas.microsoft.com/office/drawing/2014/main" id="{27AA5293-9CE1-E69B-DD70-238D6EC7BB7C}"/>
              </a:ext>
            </a:extLst>
          </p:cNvPr>
          <p:cNvSpPr/>
          <p:nvPr/>
        </p:nvSpPr>
        <p:spPr>
          <a:xfrm rot="5400000">
            <a:off x="10724123" y="5393094"/>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sp>
        <p:nvSpPr>
          <p:cNvPr id="8" name="TextBox 7">
            <a:extLst>
              <a:ext uri="{FF2B5EF4-FFF2-40B4-BE49-F238E27FC236}">
                <a16:creationId xmlns:a16="http://schemas.microsoft.com/office/drawing/2014/main" id="{F2A54A3A-ED27-C353-09B6-79B61F9E6B4F}"/>
              </a:ext>
            </a:extLst>
          </p:cNvPr>
          <p:cNvSpPr txBox="1"/>
          <p:nvPr/>
        </p:nvSpPr>
        <p:spPr>
          <a:xfrm>
            <a:off x="10073735" y="5996641"/>
            <a:ext cx="143365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Weight decay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E50EB3-875F-2210-1432-7119E9E23B39}"/>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10" name="TextBox 9">
                <a:extLst>
                  <a:ext uri="{FF2B5EF4-FFF2-40B4-BE49-F238E27FC236}">
                    <a16:creationId xmlns:a16="http://schemas.microsoft.com/office/drawing/2014/main" id="{53E50EB3-875F-2210-1432-7119E9E23B39}"/>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7"/>
                <a:stretch>
                  <a:fillRect l="-1575" t="-3704"/>
                </a:stretch>
              </a:blipFill>
            </p:spPr>
            <p:txBody>
              <a:bodyPr/>
              <a:lstStyle/>
              <a:p>
                <a:r>
                  <a:rPr lang="en-NO">
                    <a:noFill/>
                  </a:rPr>
                  <a:t> </a:t>
                </a:r>
              </a:p>
            </p:txBody>
          </p:sp>
        </mc:Fallback>
      </mc:AlternateContent>
    </p:spTree>
    <p:extLst>
      <p:ext uri="{BB962C8B-B14F-4D97-AF65-F5344CB8AC3E}">
        <p14:creationId xmlns:p14="http://schemas.microsoft.com/office/powerpoint/2010/main" val="3748576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2"/>
                <a:stretch>
                  <a:fillRect l="-3977" t="-2688"/>
                </a:stretch>
              </a:blipFill>
            </p:spPr>
            <p:txBody>
              <a:bodyPr/>
              <a:lstStyle/>
              <a:p>
                <a:r>
                  <a:rPr lang="en-NO">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696529"/>
                <a:ext cx="7927450" cy="3347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mtClean="0">
                          <a:latin typeface="Cambria Math" panose="02040503050406030204" pitchFamily="18" charset="0"/>
                        </a:rPr>
                        <m:t>−</m:t>
                      </m:r>
                      <m:r>
                        <m:rPr>
                          <m:sty m:val="p"/>
                        </m:rPr>
                        <a:rPr lang="nb-NO" smtClean="0">
                          <a:latin typeface="Cambria Math" panose="02040503050406030204" pitchFamily="18" charset="0"/>
                        </a:rPr>
                        <m:t>log</m:t>
                      </m:r>
                      <m:r>
                        <a:rPr lang="nb-NO" smtClean="0">
                          <a:latin typeface="Cambria Math" panose="02040503050406030204" pitchFamily="18" charset="0"/>
                        </a:rPr>
                        <m:t> </m:t>
                      </m:r>
                      <m:r>
                        <a:rPr lang="nb-NO" i="1" smtClean="0">
                          <a:solidFill>
                            <a:schemeClr val="tx1"/>
                          </a:solidFill>
                          <a:latin typeface="Cambria Math" panose="02040503050406030204" pitchFamily="18" charset="0"/>
                        </a:rPr>
                        <m:t>𝑝</m:t>
                      </m:r>
                      <m:d>
                        <m:dPr>
                          <m:ctrlPr>
                            <a:rPr lang="nb-NO" i="1">
                              <a:solidFill>
                                <a:schemeClr val="tx1"/>
                              </a:solidFill>
                              <a:latin typeface="Cambria Math" panose="02040503050406030204" pitchFamily="18" charset="0"/>
                            </a:rPr>
                          </m:ctrlPr>
                        </m:dPr>
                        <m:e>
                          <m:r>
                            <a:rPr lang="nb-NO" i="1">
                              <a:solidFill>
                                <a:schemeClr val="tx1"/>
                              </a:solidFill>
                              <a:latin typeface="Cambria Math" panose="02040503050406030204" pitchFamily="18" charset="0"/>
                            </a:rPr>
                            <m:t>𝑤</m:t>
                          </m:r>
                        </m:e>
                        <m:e>
                          <m:r>
                            <a:rPr lang="nb-NO" i="1">
                              <a:solidFill>
                                <a:schemeClr val="tx1"/>
                              </a:solidFill>
                              <a:latin typeface="Cambria Math" panose="02040503050406030204" pitchFamily="18" charset="0"/>
                            </a:rPr>
                            <m:t>𝐷</m:t>
                          </m:r>
                        </m:e>
                      </m:d>
                      <m:r>
                        <a:rPr lang="nb-NO" i="1">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𝑤</m:t>
                              </m:r>
                            </m:e>
                          </m:d>
                          <m:r>
                            <a:rPr lang="nb-NO" i="1">
                              <a:latin typeface="Cambria Math" panose="02040503050406030204" pitchFamily="18" charset="0"/>
                            </a:rPr>
                            <m:t>−</m:t>
                          </m:r>
                          <m:func>
                            <m:funcPr>
                              <m:ctrlPr>
                                <a:rPr lang="nb-NO" i="1">
                                  <a:latin typeface="Cambria Math" panose="02040503050406030204" pitchFamily="18" charset="0"/>
                                </a:rPr>
                              </m:ctrlPr>
                            </m:funcPr>
                            <m:fName>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e>
                          </m:func>
                        </m:e>
                      </m:func>
                    </m:oMath>
                  </m:oMathPara>
                </a14:m>
                <a:endParaRPr lang="en-NO" dirty="0"/>
              </a:p>
              <a:p>
                <a:endParaRPr lang="nb-NO"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i="1">
                              <a:solidFill>
                                <a:srgbClr val="FF0000"/>
                              </a:solidFill>
                              <a:latin typeface="Cambria Math" panose="02040503050406030204" pitchFamily="18" charset="0"/>
                            </a:rPr>
                            <m:t>𝐷</m:t>
                          </m:r>
                        </m:e>
                        <m:e>
                          <m:r>
                            <a:rPr lang="nb-NO" i="1">
                              <a:solidFill>
                                <a:srgbClr val="FF0000"/>
                              </a:solidFill>
                              <a:latin typeface="Cambria Math" panose="02040503050406030204" pitchFamily="18" charset="0"/>
                            </a:rPr>
                            <m:t>𝑤</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i="1">
                                  <a:latin typeface="Cambria Math" panose="02040503050406030204" pitchFamily="18" charset="0"/>
                                </a:rPr>
                                <m:t> </m:t>
                              </m:r>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den>
                          </m:f>
                        </m:sup>
                      </m:sSup>
                      <m:r>
                        <a:rPr lang="nb-NO" i="1">
                          <a:latin typeface="Cambria Math" panose="02040503050406030204" pitchFamily="18" charset="0"/>
                        </a:rPr>
                        <m:t> , </m:t>
                      </m:r>
                      <m:r>
                        <a:rPr lang="nb-NO" i="1">
                          <a:solidFill>
                            <a:srgbClr val="FF0000"/>
                          </a:solidFill>
                          <a:latin typeface="Cambria Math" panose="02040503050406030204" pitchFamily="18" charset="0"/>
                        </a:rPr>
                        <m:t>𝑝</m:t>
                      </m:r>
                      <m:r>
                        <a:rPr lang="nb-NO" i="1">
                          <a:solidFill>
                            <a:srgbClr val="FF0000"/>
                          </a:solidFill>
                          <a:latin typeface="Cambria Math" panose="02040503050406030204" pitchFamily="18" charset="0"/>
                        </a:rPr>
                        <m:t>(</m:t>
                      </m:r>
                      <m:r>
                        <a:rPr lang="nb-NO" i="1">
                          <a:solidFill>
                            <a:srgbClr val="FF0000"/>
                          </a:solidFill>
                          <a:latin typeface="Cambria Math" panose="02040503050406030204" pitchFamily="18" charset="0"/>
                        </a:rPr>
                        <m:t>𝑤</m:t>
                      </m:r>
                      <m:r>
                        <a:rPr lang="nb-NO" i="1">
                          <a:solidFill>
                            <a:srgbClr val="FF000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ad>
                            <m:radPr>
                              <m:degHide m:val="on"/>
                              <m:ctrlPr>
                                <a:rPr lang="nb-NO" i="1">
                                  <a:latin typeface="Cambria Math" panose="02040503050406030204" pitchFamily="18" charset="0"/>
                                </a:rPr>
                              </m:ctrlPr>
                            </m:radPr>
                            <m:deg/>
                            <m:e>
                              <m:r>
                                <a:rPr lang="nb-NO" i="1">
                                  <a:latin typeface="Cambria Math" panose="02040503050406030204" pitchFamily="18" charset="0"/>
                                </a:rPr>
                                <m:t>2</m:t>
                              </m:r>
                              <m:r>
                                <a:rPr lang="nb-NO" i="1">
                                  <a:latin typeface="Cambria Math" panose="02040503050406030204" pitchFamily="18" charset="0"/>
                                </a:rPr>
                                <m:t>𝜋</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e>
                          </m:rad>
                        </m:den>
                      </m:f>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𝑤</m:t>
                                      </m:r>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𝑤</m:t>
                                  </m:r>
                                </m:sub>
                                <m:sup>
                                  <m:r>
                                    <a:rPr lang="nb-NO" i="1">
                                      <a:latin typeface="Cambria Math" panose="02040503050406030204" pitchFamily="18" charset="0"/>
                                    </a:rPr>
                                    <m:t>2</m:t>
                                  </m:r>
                                </m:sup>
                              </m:sSubSup>
                            </m:den>
                          </m:f>
                        </m:sup>
                      </m:sSup>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a:rPr lang="nb-NO" b="0" i="0" smtClean="0">
                              <a:latin typeface="Cambria Math" panose="02040503050406030204" pitchFamily="18" charset="0"/>
                            </a:rPr>
                            <m:t>−</m:t>
                          </m:r>
                          <m:r>
                            <m:rPr>
                              <m:sty m:val="p"/>
                            </m:rPr>
                            <a:rPr lang="nb-NO" b="0" i="0" smtClean="0">
                              <a:latin typeface="Cambria Math" panose="02040503050406030204" pitchFamily="18" charset="0"/>
                            </a:rPr>
                            <m:t>log</m:t>
                          </m:r>
                        </m:fName>
                        <m:e>
                          <m:r>
                            <a:rPr lang="nb-NO" i="1" smtClean="0">
                              <a:solidFill>
                                <a:srgbClr val="FF0000"/>
                              </a:solidFill>
                              <a:latin typeface="Cambria Math" panose="02040503050406030204" pitchFamily="18" charset="0"/>
                            </a:rPr>
                            <m:t>𝑝</m:t>
                          </m:r>
                          <m:d>
                            <m:dPr>
                              <m:ctrlPr>
                                <a:rPr lang="nb-NO" i="1">
                                  <a:solidFill>
                                    <a:srgbClr val="FF0000"/>
                                  </a:solidFill>
                                  <a:latin typeface="Cambria Math" panose="02040503050406030204" pitchFamily="18" charset="0"/>
                                </a:rPr>
                              </m:ctrlPr>
                            </m:dPr>
                            <m:e>
                              <m:r>
                                <a:rPr lang="nb-NO" b="0" i="1" smtClean="0">
                                  <a:solidFill>
                                    <a:srgbClr val="FF0000"/>
                                  </a:solidFill>
                                  <a:latin typeface="Cambria Math" panose="02040503050406030204" pitchFamily="18" charset="0"/>
                                </a:rPr>
                                <m:t>𝐷</m:t>
                              </m:r>
                            </m:e>
                            <m:e>
                              <m:r>
                                <a:rPr lang="nb-NO" b="0" i="1" smtClean="0">
                                  <a:solidFill>
                                    <a:srgbClr val="FF0000"/>
                                  </a:solidFill>
                                  <a:latin typeface="Cambria Math" panose="02040503050406030204" pitchFamily="18" charset="0"/>
                                </a:rPr>
                                <m:t>𝑤</m:t>
                              </m:r>
                            </m:e>
                          </m:d>
                        </m:e>
                      </m:func>
                      <m:r>
                        <a:rPr lang="nb-NO" b="0" i="1" smtClean="0">
                          <a:latin typeface="Cambria Math" panose="02040503050406030204" pitchFamily="18" charset="0"/>
                        </a:rPr>
                        <m:t>=</m:t>
                      </m:r>
                      <m:r>
                        <a:rPr lang="nb-NO" b="0" i="1" smtClean="0">
                          <a:latin typeface="Cambria Math" panose="02040503050406030204" pitchFamily="18" charset="0"/>
                        </a:rPr>
                        <m:t>𝑘</m:t>
                      </m:r>
                      <m:r>
                        <a:rPr lang="nb-NO" b="0" i="1" smtClean="0">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d>
                                <m:dPr>
                                  <m:ctrlPr>
                                    <a:rPr lang="nb-NO" i="1">
                                      <a:latin typeface="Cambria Math" panose="02040503050406030204" pitchFamily="18" charset="0"/>
                                    </a:rPr>
                                  </m:ctrlPr>
                                </m:dPr>
                                <m:e>
                                  <m:r>
                                    <a:rPr lang="nb-NO" b="0" i="1" smtClean="0">
                                      <a:latin typeface="Cambria Math" panose="02040503050406030204" pitchFamily="18" charset="0"/>
                                    </a:rPr>
                                    <m:t>𝐷</m:t>
                                  </m:r>
                                  <m:r>
                                    <a:rPr lang="nb-NO" i="1">
                                      <a:latin typeface="Cambria Math" panose="02040503050406030204" pitchFamily="18" charset="0"/>
                                    </a:rPr>
                                    <m:t>−</m:t>
                                  </m:r>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d>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𝐷</m:t>
                              </m:r>
                            </m:sub>
                            <m:sup>
                              <m:r>
                                <a:rPr lang="nb-NO" i="1">
                                  <a:latin typeface="Cambria Math" panose="02040503050406030204" pitchFamily="18" charset="0"/>
                                </a:rPr>
                                <m:t>2</m:t>
                              </m:r>
                            </m:sup>
                          </m:sSubSup>
                        </m:den>
                      </m:f>
                      <m:r>
                        <a:rPr lang="nb-NO" b="0" i="1" smtClean="0">
                          <a:latin typeface="Cambria Math" panose="02040503050406030204" pitchFamily="18" charset="0"/>
                        </a:rPr>
                        <m:t>,</m:t>
                      </m:r>
                      <m:func>
                        <m:funcPr>
                          <m:ctrlPr>
                            <a:rPr lang="nb-NO" i="1">
                              <a:latin typeface="Cambria Math" panose="02040503050406030204" pitchFamily="18" charset="0"/>
                            </a:rPr>
                          </m:ctrlPr>
                        </m:funcPr>
                        <m:fName>
                          <m:r>
                            <a:rPr lang="nb-NO">
                              <a:latin typeface="Cambria Math" panose="02040503050406030204" pitchFamily="18" charset="0"/>
                            </a:rPr>
                            <m:t>−</m:t>
                          </m:r>
                          <m:r>
                            <m:rPr>
                              <m:sty m:val="p"/>
                            </m:rPr>
                            <a:rPr lang="nb-NO">
                              <a:latin typeface="Cambria Math" panose="02040503050406030204" pitchFamily="18" charset="0"/>
                            </a:rPr>
                            <m:t>log</m:t>
                          </m:r>
                        </m:fName>
                        <m:e>
                          <m:r>
                            <a:rPr lang="nb-NO" i="1" smtClean="0">
                              <a:solidFill>
                                <a:srgbClr val="FF0000"/>
                              </a:solidFill>
                              <a:latin typeface="Cambria Math" panose="02040503050406030204" pitchFamily="18" charset="0"/>
                            </a:rPr>
                            <m:t>𝑝</m:t>
                          </m:r>
                          <m:r>
                            <a:rPr lang="nb-NO" b="0" i="1" smtClean="0">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𝑤</m:t>
                          </m:r>
                          <m:r>
                            <a:rPr lang="nb-NO" b="0" i="1" smtClean="0">
                              <a:solidFill>
                                <a:srgbClr val="FF0000"/>
                              </a:solidFill>
                              <a:latin typeface="Cambria Math" panose="02040503050406030204" pitchFamily="18" charset="0"/>
                            </a:rPr>
                            <m:t>)</m:t>
                          </m:r>
                        </m:e>
                      </m:func>
                      <m:r>
                        <a:rPr lang="nb-NO" i="1">
                          <a:latin typeface="Cambria Math" panose="02040503050406030204" pitchFamily="18" charset="0"/>
                        </a:rPr>
                        <m:t>=</m:t>
                      </m:r>
                      <m:r>
                        <a:rPr lang="nb-NO" i="1">
                          <a:latin typeface="Cambria Math" panose="02040503050406030204" pitchFamily="18" charset="0"/>
                        </a:rPr>
                        <m:t>𝑘</m:t>
                      </m:r>
                      <m:r>
                        <a:rPr lang="nb-NO" i="1">
                          <a:latin typeface="Cambria Math" panose="02040503050406030204" pitchFamily="18" charset="0"/>
                        </a:rPr>
                        <m:t>+</m:t>
                      </m:r>
                      <m:f>
                        <m:fPr>
                          <m:ctrlPr>
                            <a:rPr lang="nb-NO" i="1">
                              <a:latin typeface="Cambria Math" panose="02040503050406030204" pitchFamily="18" charset="0"/>
                            </a:rPr>
                          </m:ctrlPr>
                        </m:fPr>
                        <m:num>
                          <m:sSup>
                            <m:sSupPr>
                              <m:ctrlPr>
                                <a:rPr lang="nb-NO" i="1">
                                  <a:latin typeface="Cambria Math" panose="02040503050406030204" pitchFamily="18" charset="0"/>
                                </a:rPr>
                              </m:ctrlPr>
                            </m:sSupPr>
                            <m:e>
                              <m:r>
                                <a:rPr lang="nb-NO" b="0" i="1" smtClean="0">
                                  <a:latin typeface="Cambria Math" panose="02040503050406030204" pitchFamily="18" charset="0"/>
                                </a:rPr>
                                <m:t>𝑤</m:t>
                              </m:r>
                            </m:e>
                            <m:sup>
                              <m:r>
                                <a:rPr lang="nb-NO" i="1">
                                  <a:latin typeface="Cambria Math" panose="02040503050406030204" pitchFamily="18" charset="0"/>
                                </a:rPr>
                                <m:t>2</m:t>
                              </m:r>
                            </m:sup>
                          </m:sSup>
                        </m:num>
                        <m:den>
                          <m:r>
                            <a:rPr lang="nb-NO" i="1">
                              <a:latin typeface="Cambria Math" panose="02040503050406030204" pitchFamily="18" charset="0"/>
                            </a:rPr>
                            <m:t>2</m:t>
                          </m:r>
                          <m:sSubSup>
                            <m:sSubSupPr>
                              <m:ctrlPr>
                                <a:rPr lang="nb-NO" b="0" i="1" smtClean="0">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oMath>
                  </m:oMathPara>
                </a14:m>
                <a:endParaRPr lang="nb-NO" sz="1800" b="0" i="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endParaRPr lang="en-NO" dirty="0"/>
              </a:p>
              <a:p>
                <a:pPr/>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rPr>
                        <m:t>𝐶𝑜𝑠</m:t>
                      </m:r>
                      <m:sSup>
                        <m:sSupPr>
                          <m:ctrlPr>
                            <a:rPr lang="nb-NO" i="1">
                              <a:latin typeface="Cambria Math" panose="02040503050406030204" pitchFamily="18" charset="0"/>
                            </a:rPr>
                          </m:ctrlPr>
                        </m:sSupPr>
                        <m:e>
                          <m:r>
                            <a:rPr lang="nb-NO" i="1">
                              <a:latin typeface="Cambria Math" panose="02040503050406030204" pitchFamily="18" charset="0"/>
                            </a:rPr>
                            <m:t>𝑡</m:t>
                          </m:r>
                        </m:e>
                        <m:sup>
                          <m:r>
                            <a:rPr lang="nb-NO" b="0" i="1" smtClean="0">
                              <a:latin typeface="Cambria Math" panose="02040503050406030204" pitchFamily="18" charset="0"/>
                            </a:rPr>
                            <m:t>∗</m:t>
                          </m:r>
                        </m:sup>
                      </m:sSup>
                      <m:r>
                        <a:rPr lang="nb-NO" i="1">
                          <a:latin typeface="Cambria Math" panose="02040503050406030204" pitchFamily="18" charset="0"/>
                        </a:rPr>
                        <m:t>=</m:t>
                      </m:r>
                      <m:nary>
                        <m:naryPr>
                          <m:chr m:val="∑"/>
                          <m:supHide m:val="on"/>
                          <m:ctrlPr>
                            <a:rPr lang="nb-NO" i="1">
                              <a:latin typeface="Cambria Math" panose="02040503050406030204" pitchFamily="18" charset="0"/>
                            </a:rPr>
                          </m:ctrlPr>
                        </m:naryPr>
                        <m:sub>
                          <m:r>
                            <m:rPr>
                              <m:brk m:alnAt="7"/>
                            </m:rPr>
                            <a:rPr lang="nb-NO" i="1">
                              <a:latin typeface="Cambria Math" panose="02040503050406030204" pitchFamily="18" charset="0"/>
                            </a:rPr>
                            <m:t>𝑐</m:t>
                          </m:r>
                        </m:sub>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𝑡</m:t>
                                      </m:r>
                                    </m:e>
                                    <m:sub>
                                      <m:r>
                                        <a:rPr lang="nb-NO" b="0" i="1" smtClean="0">
                                          <a:latin typeface="Cambria Math" panose="02040503050406030204" pitchFamily="18" charset="0"/>
                                        </a:rPr>
                                        <m:t>𝑐</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b="0" i="1" smtClean="0">
                                          <a:latin typeface="Cambria Math" panose="02040503050406030204" pitchFamily="18" charset="0"/>
                                        </a:rPr>
                                        <m:t>𝑐</m:t>
                                      </m:r>
                                    </m:sub>
                                  </m:sSub>
                                </m:e>
                              </m:d>
                            </m:e>
                            <m:sup>
                              <m:r>
                                <a:rPr lang="nb-NO" b="0" i="1" smtClean="0">
                                  <a:latin typeface="Cambria Math" panose="02040503050406030204" pitchFamily="18" charset="0"/>
                                </a:rPr>
                                <m:t>2</m:t>
                              </m:r>
                            </m:sup>
                          </m:sSup>
                        </m:e>
                      </m:nary>
                      <m:r>
                        <a:rPr lang="nb-NO" b="0" i="1" smtClean="0">
                          <a:latin typeface="Cambria Math" panose="02040503050406030204" pitchFamily="18" charset="0"/>
                        </a:rPr>
                        <m:t>+</m:t>
                      </m:r>
                      <m:f>
                        <m:fPr>
                          <m:ctrlPr>
                            <a:rPr lang="nb-NO" i="1">
                              <a:latin typeface="Cambria Math" panose="02040503050406030204" pitchFamily="18" charset="0"/>
                            </a:rPr>
                          </m:ctrlPr>
                        </m:fPr>
                        <m:num>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num>
                        <m:den>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den>
                      </m:f>
                      <m:nary>
                        <m:naryPr>
                          <m:chr m:val="∑"/>
                          <m:supHide m:val="on"/>
                          <m:ctrlPr>
                            <a:rPr lang="nb-NO" i="1">
                              <a:latin typeface="Cambria Math" panose="02040503050406030204" pitchFamily="18" charset="0"/>
                            </a:rPr>
                          </m:ctrlPr>
                        </m:naryPr>
                        <m:sub>
                          <m:r>
                            <a:rPr lang="nb-NO" b="0" i="1" smtClean="0">
                              <a:latin typeface="Cambria Math" panose="02040503050406030204" pitchFamily="18" charset="0"/>
                            </a:rPr>
                            <m:t>𝑖</m:t>
                          </m:r>
                        </m:sub>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r>
                        <a:rPr lang="nb-NO" b="0" i="1" smtClean="0">
                          <a:latin typeface="Cambria Math" panose="02040503050406030204" pitchFamily="18" charset="0"/>
                        </a:rPr>
                        <m:t>→</m:t>
                      </m:r>
                      <m:r>
                        <a:rPr lang="nb-NO" b="0" i="1" smtClean="0">
                          <a:latin typeface="Cambria Math" panose="02040503050406030204" pitchFamily="18" charset="0"/>
                        </a:rPr>
                        <m:t>𝐶𝑜𝑠</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𝑡</m:t>
                          </m:r>
                        </m:e>
                        <m:sup>
                          <m:r>
                            <a:rPr lang="nb-NO" i="1">
                              <a:latin typeface="Cambria Math" panose="02040503050406030204" pitchFamily="18" charset="0"/>
                              <a:ea typeface="Cambria Math" panose="02040503050406030204" pitchFamily="18" charset="0"/>
                            </a:rPr>
                            <m:t>⋄</m:t>
                          </m:r>
                        </m:sup>
                      </m:sSup>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𝑁</m:t>
                          </m:r>
                        </m:den>
                      </m:f>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𝑐</m:t>
                          </m:r>
                          <m:r>
                            <a:rPr lang="nb-NO" i="1">
                              <a:latin typeface="Cambria Math" panose="02040503050406030204" pitchFamily="18" charset="0"/>
                            </a:rPr>
                            <m:t>=1</m:t>
                          </m:r>
                        </m:sub>
                        <m:sup>
                          <m:r>
                            <a:rPr lang="nb-NO" i="1">
                              <a:latin typeface="Cambria Math" panose="02040503050406030204" pitchFamily="18" charset="0"/>
                            </a:rPr>
                            <m:t>𝑁</m:t>
                          </m:r>
                        </m:sup>
                        <m:e>
                          <m:sSup>
                            <m:sSupPr>
                              <m:ctrlPr>
                                <a:rPr lang="nb-NO" i="1">
                                  <a:latin typeface="Cambria Math" panose="02040503050406030204" pitchFamily="18" charset="0"/>
                                </a:rPr>
                              </m:ctrlPr>
                            </m:sSupPr>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𝑡</m:t>
                                      </m:r>
                                    </m:e>
                                    <m:sub>
                                      <m:r>
                                        <a:rPr lang="nb-NO" i="1">
                                          <a:latin typeface="Cambria Math" panose="02040503050406030204" pitchFamily="18" charset="0"/>
                                        </a:rPr>
                                        <m:t>𝑐</m:t>
                                      </m:r>
                                    </m:sub>
                                  </m:sSub>
                                  <m:r>
                                    <a:rPr lang="nb-NO" i="1">
                                      <a:latin typeface="Cambria Math" panose="02040503050406030204" pitchFamily="18" charset="0"/>
                                    </a:rPr>
                                    <m:t>−</m:t>
                                  </m:r>
                                  <m:sSub>
                                    <m:sSubPr>
                                      <m:ctrlPr>
                                        <a:rPr lang="nb-NO" i="1">
                                          <a:latin typeface="Cambria Math" panose="02040503050406030204" pitchFamily="18" charset="0"/>
                                        </a:rPr>
                                      </m:ctrlPr>
                                    </m:sSubPr>
                                    <m:e>
                                      <m:acc>
                                        <m:accPr>
                                          <m:chr m:val="̂"/>
                                          <m:ctrlP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e>
                                    <m:sub>
                                      <m:r>
                                        <a:rPr lang="nb-NO" i="1">
                                          <a:latin typeface="Cambria Math" panose="02040503050406030204" pitchFamily="18" charset="0"/>
                                        </a:rPr>
                                        <m:t>𝑐</m:t>
                                      </m:r>
                                    </m:sub>
                                  </m:sSub>
                                </m:e>
                              </m:d>
                            </m:e>
                            <m:sup>
                              <m:r>
                                <a:rPr lang="nb-NO" i="1">
                                  <a:latin typeface="Cambria Math" panose="02040503050406030204" pitchFamily="18" charset="0"/>
                                </a:rPr>
                                <m:t>2</m:t>
                              </m:r>
                            </m:sup>
                          </m:sSup>
                        </m:e>
                      </m:nary>
                      <m:r>
                        <a:rPr lang="nb-NO" b="0" i="1" smtClean="0">
                          <a:latin typeface="Cambria Math" panose="02040503050406030204" pitchFamily="18" charset="0"/>
                        </a:rPr>
                        <m:t>+</m:t>
                      </m:r>
                      <m:r>
                        <a:rPr lang="nb-NO" i="1">
                          <a:latin typeface="Cambria Math" panose="02040503050406030204" pitchFamily="18" charset="0"/>
                        </a:rPr>
                        <m:t>𝜆</m:t>
                      </m:r>
                      <m:f>
                        <m:fPr>
                          <m:ctrlPr>
                            <a:rPr lang="nb-NO" i="1">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𝑀</m:t>
                          </m:r>
                        </m:den>
                      </m:f>
                      <m:nary>
                        <m:naryPr>
                          <m:chr m:val="∑"/>
                          <m:ctrlPr>
                            <a:rPr lang="nb-NO" i="1">
                              <a:latin typeface="Cambria Math" panose="02040503050406030204" pitchFamily="18" charset="0"/>
                            </a:rPr>
                          </m:ctrlPr>
                        </m:naryPr>
                        <m:sub>
                          <m:r>
                            <a:rPr lang="nb-NO" b="0" i="1" smtClean="0">
                              <a:latin typeface="Cambria Math" panose="02040503050406030204" pitchFamily="18" charset="0"/>
                            </a:rPr>
                            <m:t>𝑖</m:t>
                          </m:r>
                          <m:r>
                            <a:rPr lang="nb-NO" i="1">
                              <a:latin typeface="Cambria Math" panose="02040503050406030204" pitchFamily="18" charset="0"/>
                            </a:rPr>
                            <m:t>=1</m:t>
                          </m:r>
                        </m:sub>
                        <m:sup>
                          <m:r>
                            <a:rPr lang="nb-NO" b="0" i="1" smtClean="0">
                              <a:latin typeface="Cambria Math" panose="02040503050406030204" pitchFamily="18" charset="0"/>
                            </a:rPr>
                            <m:t>𝑀</m:t>
                          </m:r>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𝑖</m:t>
                              </m:r>
                            </m:sub>
                            <m:sup>
                              <m:r>
                                <a:rPr lang="nb-NO" i="1">
                                  <a:latin typeface="Cambria Math" panose="02040503050406030204" pitchFamily="18" charset="0"/>
                                </a:rPr>
                                <m:t>2</m:t>
                              </m:r>
                            </m:sup>
                          </m:sSubSup>
                        </m:e>
                      </m:nary>
                    </m:oMath>
                  </m:oMathPara>
                </a14:m>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696529"/>
                <a:ext cx="7927450" cy="3347711"/>
              </a:xfrm>
              <a:prstGeom prst="rect">
                <a:avLst/>
              </a:prstGeom>
              <a:blipFill>
                <a:blip r:embed="rId4"/>
                <a:stretch>
                  <a:fillRect b="-30189"/>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5"/>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Maximum a posteriori </a:t>
            </a:r>
          </a:p>
        </p:txBody>
      </p:sp>
      <p:sp>
        <p:nvSpPr>
          <p:cNvPr id="6" name="Right Brace 5">
            <a:extLst>
              <a:ext uri="{FF2B5EF4-FFF2-40B4-BE49-F238E27FC236}">
                <a16:creationId xmlns:a16="http://schemas.microsoft.com/office/drawing/2014/main" id="{27AA5293-9CE1-E69B-DD70-238D6EC7BB7C}"/>
              </a:ext>
            </a:extLst>
          </p:cNvPr>
          <p:cNvSpPr/>
          <p:nvPr/>
        </p:nvSpPr>
        <p:spPr>
          <a:xfrm rot="5400000">
            <a:off x="10724123" y="5393094"/>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sp>
        <p:nvSpPr>
          <p:cNvPr id="8" name="TextBox 7">
            <a:extLst>
              <a:ext uri="{FF2B5EF4-FFF2-40B4-BE49-F238E27FC236}">
                <a16:creationId xmlns:a16="http://schemas.microsoft.com/office/drawing/2014/main" id="{F2A54A3A-ED27-C353-09B6-79B61F9E6B4F}"/>
              </a:ext>
            </a:extLst>
          </p:cNvPr>
          <p:cNvSpPr txBox="1"/>
          <p:nvPr/>
        </p:nvSpPr>
        <p:spPr>
          <a:xfrm>
            <a:off x="10073735" y="5996641"/>
            <a:ext cx="143365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Weight decay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E50EB3-875F-2210-1432-7119E9E23B39}"/>
                  </a:ext>
                </a:extLst>
              </p:cNvPr>
              <p:cNvSpPr txBox="1"/>
              <p:nvPr/>
            </p:nvSpPr>
            <p:spPr>
              <a:xfrm>
                <a:off x="131598" y="3603873"/>
                <a:ext cx="6442022" cy="203902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i="1">
                            <a:latin typeface="Cambria Math" panose="02040503050406030204" pitchFamily="18" charset="0"/>
                          </a:rPr>
                          <m:t>𝐷</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sSubSup>
                      <m:sSubSupPr>
                        <m:ctrlPr>
                          <a:rPr lang="nb-NO" i="1">
                            <a:latin typeface="Cambria Math" panose="02040503050406030204" pitchFamily="18" charset="0"/>
                          </a:rPr>
                        </m:ctrlPr>
                      </m:sSubSupPr>
                      <m:e>
                        <m:r>
                          <a:rPr lang="nb-NO" i="1">
                            <a:latin typeface="Cambria Math" panose="02040503050406030204" pitchFamily="18" charset="0"/>
                          </a:rPr>
                          <m:t>𝜎</m:t>
                        </m:r>
                      </m:e>
                      <m:sub>
                        <m:r>
                          <a:rPr lang="nb-NO" b="0" i="1" smtClean="0">
                            <a:latin typeface="Cambria Math" panose="02040503050406030204" pitchFamily="18" charset="0"/>
                          </a:rPr>
                          <m:t>𝑤</m:t>
                        </m:r>
                      </m:sub>
                      <m:sup>
                        <m:r>
                          <a:rPr lang="nb-NO" i="1">
                            <a:latin typeface="Cambria Math" panose="02040503050406030204" pitchFamily="18" charset="0"/>
                          </a:rPr>
                          <m:t>2</m:t>
                        </m:r>
                      </m:sup>
                    </m:sSubSup>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𝑣𝑎𝑟𝑖𝑎𝑛𝑐𝑒</m:t>
                    </m:r>
                  </m:oMath>
                </a14:m>
                <a:endParaRPr lang="en-NO" dirty="0"/>
              </a:p>
              <a:p>
                <a:endParaRPr lang="en-NO" dirty="0"/>
              </a:p>
              <a:p>
                <a:endParaRPr lang="en-NO" dirty="0"/>
              </a:p>
              <a:p>
                <a:endParaRPr lang="en-NO" dirty="0"/>
              </a:p>
            </p:txBody>
          </p:sp>
        </mc:Choice>
        <mc:Fallback xmlns="">
          <p:sp>
            <p:nvSpPr>
              <p:cNvPr id="10" name="TextBox 9">
                <a:extLst>
                  <a:ext uri="{FF2B5EF4-FFF2-40B4-BE49-F238E27FC236}">
                    <a16:creationId xmlns:a16="http://schemas.microsoft.com/office/drawing/2014/main" id="{53E50EB3-875F-2210-1432-7119E9E23B39}"/>
                  </a:ext>
                </a:extLst>
              </p:cNvPr>
              <p:cNvSpPr txBox="1">
                <a:spLocks noRot="1" noChangeAspect="1" noMove="1" noResize="1" noEditPoints="1" noAdjustHandles="1" noChangeArrowheads="1" noChangeShapeType="1" noTextEdit="1"/>
              </p:cNvSpPr>
              <p:nvPr/>
            </p:nvSpPr>
            <p:spPr>
              <a:xfrm>
                <a:off x="131598" y="3603873"/>
                <a:ext cx="6442022" cy="2039020"/>
              </a:xfrm>
              <a:prstGeom prst="rect">
                <a:avLst/>
              </a:prstGeom>
              <a:blipFill>
                <a:blip r:embed="rId6"/>
                <a:stretch>
                  <a:fillRect l="-1575" t="-3704"/>
                </a:stretch>
              </a:blipFill>
            </p:spPr>
            <p:txBody>
              <a:bodyPr/>
              <a:lstStyle/>
              <a:p>
                <a:r>
                  <a:rPr lang="en-NO">
                    <a:noFill/>
                  </a:rPr>
                  <a:t> </a:t>
                </a:r>
              </a:p>
            </p:txBody>
          </p:sp>
        </mc:Fallback>
      </mc:AlternateContent>
      <p:sp>
        <p:nvSpPr>
          <p:cNvPr id="12" name="TextBox 11">
            <a:extLst>
              <a:ext uri="{FF2B5EF4-FFF2-40B4-BE49-F238E27FC236}">
                <a16:creationId xmlns:a16="http://schemas.microsoft.com/office/drawing/2014/main" id="{C1804947-993A-0EBE-6E35-F7DEBE793106}"/>
              </a:ext>
            </a:extLst>
          </p:cNvPr>
          <p:cNvSpPr txBox="1"/>
          <p:nvPr/>
        </p:nvSpPr>
        <p:spPr>
          <a:xfrm>
            <a:off x="7122732" y="5973946"/>
            <a:ext cx="644383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When to use?</a:t>
            </a:r>
            <a:endParaRPr lang="en-NO" dirty="0"/>
          </a:p>
        </p:txBody>
      </p:sp>
    </p:spTree>
    <p:extLst>
      <p:ext uri="{BB962C8B-B14F-4D97-AF65-F5344CB8AC3E}">
        <p14:creationId xmlns:p14="http://schemas.microsoft.com/office/powerpoint/2010/main" val="3904310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4"/>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Full Bayesian?</a:t>
            </a:r>
          </a:p>
        </p:txBody>
      </p:sp>
      <p:cxnSp>
        <p:nvCxnSpPr>
          <p:cNvPr id="10" name="Straight Arrow Connector 9">
            <a:extLst>
              <a:ext uri="{FF2B5EF4-FFF2-40B4-BE49-F238E27FC236}">
                <a16:creationId xmlns:a16="http://schemas.microsoft.com/office/drawing/2014/main" id="{77FE66EA-2340-8056-4496-D48068A8C088}"/>
              </a:ext>
            </a:extLst>
          </p:cNvPr>
          <p:cNvCxnSpPr>
            <a:cxnSpLocks/>
          </p:cNvCxnSpPr>
          <p:nvPr/>
        </p:nvCxnSpPr>
        <p:spPr>
          <a:xfrm>
            <a:off x="2482082" y="6636723"/>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0479D1-A710-BE19-DD60-1F863C9969B5}"/>
              </a:ext>
            </a:extLst>
          </p:cNvPr>
          <p:cNvCxnSpPr>
            <a:cxnSpLocks/>
          </p:cNvCxnSpPr>
          <p:nvPr/>
        </p:nvCxnSpPr>
        <p:spPr>
          <a:xfrm flipV="1">
            <a:off x="2482082" y="4977749"/>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4BE05B5F-F5CF-068F-F4F7-B056957B6C4A}"/>
              </a:ext>
            </a:extLst>
          </p:cNvPr>
          <p:cNvSpPr/>
          <p:nvPr/>
        </p:nvSpPr>
        <p:spPr>
          <a:xfrm>
            <a:off x="2628593" y="5256871"/>
            <a:ext cx="2458883" cy="1215982"/>
          </a:xfrm>
          <a:custGeom>
            <a:avLst/>
            <a:gdLst>
              <a:gd name="connsiteX0" fmla="*/ 0 w 2551099"/>
              <a:gd name="connsiteY0" fmla="*/ 1185246 h 1215982"/>
              <a:gd name="connsiteX1" fmla="*/ 245889 w 2551099"/>
              <a:gd name="connsiteY1" fmla="*/ 1116089 h 1215982"/>
              <a:gd name="connsiteX2" fmla="*/ 422622 w 2551099"/>
              <a:gd name="connsiteY2" fmla="*/ 947041 h 1215982"/>
              <a:gd name="connsiteX3" fmla="*/ 668511 w 2551099"/>
              <a:gd name="connsiteY3" fmla="*/ 1016197 h 1215982"/>
              <a:gd name="connsiteX4" fmla="*/ 1091133 w 2551099"/>
              <a:gd name="connsiteY4" fmla="*/ 885568 h 1215982"/>
              <a:gd name="connsiteX5" fmla="*/ 1221761 w 2551099"/>
              <a:gd name="connsiteY5" fmla="*/ 701152 h 1215982"/>
              <a:gd name="connsiteX6" fmla="*/ 1413862 w 2551099"/>
              <a:gd name="connsiteY6" fmla="*/ 101797 h 1215982"/>
              <a:gd name="connsiteX7" fmla="*/ 1644383 w 2551099"/>
              <a:gd name="connsiteY7" fmla="*/ 86429 h 1215982"/>
              <a:gd name="connsiteX8" fmla="*/ 1967113 w 2551099"/>
              <a:gd name="connsiteY8" fmla="*/ 962409 h 1215982"/>
              <a:gd name="connsiteX9" fmla="*/ 2151529 w 2551099"/>
              <a:gd name="connsiteY9" fmla="*/ 1077669 h 1215982"/>
              <a:gd name="connsiteX10" fmla="*/ 2551099 w 2551099"/>
              <a:gd name="connsiteY10" fmla="*/ 1215982 h 12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1099" h="1215982">
                <a:moveTo>
                  <a:pt x="0" y="1185246"/>
                </a:moveTo>
                <a:cubicBezTo>
                  <a:pt x="87726" y="1170518"/>
                  <a:pt x="175452" y="1155790"/>
                  <a:pt x="245889" y="1116089"/>
                </a:cubicBezTo>
                <a:cubicBezTo>
                  <a:pt x="316326" y="1076388"/>
                  <a:pt x="352185" y="963690"/>
                  <a:pt x="422622" y="947041"/>
                </a:cubicBezTo>
                <a:cubicBezTo>
                  <a:pt x="493059" y="930392"/>
                  <a:pt x="557093" y="1026442"/>
                  <a:pt x="668511" y="1016197"/>
                </a:cubicBezTo>
                <a:cubicBezTo>
                  <a:pt x="779930" y="1005951"/>
                  <a:pt x="998925" y="938075"/>
                  <a:pt x="1091133" y="885568"/>
                </a:cubicBezTo>
                <a:cubicBezTo>
                  <a:pt x="1183341" y="833060"/>
                  <a:pt x="1167973" y="831780"/>
                  <a:pt x="1221761" y="701152"/>
                </a:cubicBezTo>
                <a:cubicBezTo>
                  <a:pt x="1275549" y="570524"/>
                  <a:pt x="1343425" y="204251"/>
                  <a:pt x="1413862" y="101797"/>
                </a:cubicBezTo>
                <a:cubicBezTo>
                  <a:pt x="1484299" y="-657"/>
                  <a:pt x="1552175" y="-57006"/>
                  <a:pt x="1644383" y="86429"/>
                </a:cubicBezTo>
                <a:cubicBezTo>
                  <a:pt x="1736591" y="229864"/>
                  <a:pt x="1882589" y="797202"/>
                  <a:pt x="1967113" y="962409"/>
                </a:cubicBezTo>
                <a:cubicBezTo>
                  <a:pt x="2051637" y="1127616"/>
                  <a:pt x="2054198" y="1035407"/>
                  <a:pt x="2151529" y="1077669"/>
                </a:cubicBezTo>
                <a:cubicBezTo>
                  <a:pt x="2248860" y="1119931"/>
                  <a:pt x="2399979" y="1167956"/>
                  <a:pt x="2551099" y="1215982"/>
                </a:cubicBezTo>
              </a:path>
            </a:pathLst>
          </a:custGeom>
          <a:ln>
            <a:solidFill>
              <a:srgbClr val="92D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NO"/>
          </a:p>
        </p:txBody>
      </p:sp>
      <p:sp>
        <p:nvSpPr>
          <p:cNvPr id="14" name="Freeform 13">
            <a:extLst>
              <a:ext uri="{FF2B5EF4-FFF2-40B4-BE49-F238E27FC236}">
                <a16:creationId xmlns:a16="http://schemas.microsoft.com/office/drawing/2014/main" id="{1FC76C13-9512-E417-F995-D1E03439AE35}"/>
              </a:ext>
            </a:extLst>
          </p:cNvPr>
          <p:cNvSpPr/>
          <p:nvPr/>
        </p:nvSpPr>
        <p:spPr>
          <a:xfrm>
            <a:off x="2775102" y="5320247"/>
            <a:ext cx="2458883" cy="1137237"/>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00B0F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00B0F0"/>
              </a:solidFill>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CB7E493-571F-8FB1-12F9-E59BEEFEADCF}"/>
                  </a:ext>
                </a:extLst>
              </p:cNvPr>
              <p:cNvSpPr txBox="1"/>
              <p:nvPr/>
            </p:nvSpPr>
            <p:spPr>
              <a:xfrm>
                <a:off x="4089977" y="4925121"/>
                <a:ext cx="9974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m:oMathPara>
                </a14:m>
                <a:endParaRPr lang="en-NO" dirty="0">
                  <a:solidFill>
                    <a:srgbClr val="92D050"/>
                  </a:solidFill>
                </a:endParaRPr>
              </a:p>
            </p:txBody>
          </p:sp>
        </mc:Choice>
        <mc:Fallback>
          <p:sp>
            <p:nvSpPr>
              <p:cNvPr id="15" name="TextBox 14">
                <a:extLst>
                  <a:ext uri="{FF2B5EF4-FFF2-40B4-BE49-F238E27FC236}">
                    <a16:creationId xmlns:a16="http://schemas.microsoft.com/office/drawing/2014/main" id="{FCB7E493-571F-8FB1-12F9-E59BEEFEADCF}"/>
                  </a:ext>
                </a:extLst>
              </p:cNvPr>
              <p:cNvSpPr txBox="1">
                <a:spLocks noRot="1" noChangeAspect="1" noMove="1" noResize="1" noEditPoints="1" noAdjustHandles="1" noChangeArrowheads="1" noChangeShapeType="1" noTextEdit="1"/>
              </p:cNvSpPr>
              <p:nvPr/>
            </p:nvSpPr>
            <p:spPr>
              <a:xfrm>
                <a:off x="4089977" y="4925121"/>
                <a:ext cx="997499" cy="369332"/>
              </a:xfrm>
              <a:prstGeom prst="rect">
                <a:avLst/>
              </a:prstGeom>
              <a:blipFill>
                <a:blip r:embed="rId5"/>
                <a:stretch>
                  <a:fillRect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84C1D-EFFB-67CE-55F3-512F5E6087DE}"/>
                  </a:ext>
                </a:extLst>
              </p:cNvPr>
              <p:cNvSpPr txBox="1"/>
              <p:nvPr/>
            </p:nvSpPr>
            <p:spPr>
              <a:xfrm>
                <a:off x="2965738" y="5486649"/>
                <a:ext cx="75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sz="1800"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oMath>
                  </m:oMathPara>
                </a14:m>
                <a:endParaRPr lang="en-NO" dirty="0">
                  <a:solidFill>
                    <a:srgbClr val="00B0F0"/>
                  </a:solidFill>
                </a:endParaRPr>
              </a:p>
            </p:txBody>
          </p:sp>
        </mc:Choice>
        <mc:Fallback xmlns="">
          <p:sp>
            <p:nvSpPr>
              <p:cNvPr id="16" name="TextBox 15">
                <a:extLst>
                  <a:ext uri="{FF2B5EF4-FFF2-40B4-BE49-F238E27FC236}">
                    <a16:creationId xmlns:a16="http://schemas.microsoft.com/office/drawing/2014/main" id="{73284C1D-EFFB-67CE-55F3-512F5E6087DE}"/>
                  </a:ext>
                </a:extLst>
              </p:cNvPr>
              <p:cNvSpPr txBox="1">
                <a:spLocks noRot="1" noChangeAspect="1" noMove="1" noResize="1" noEditPoints="1" noAdjustHandles="1" noChangeArrowheads="1" noChangeShapeType="1" noTextEdit="1"/>
              </p:cNvSpPr>
              <p:nvPr/>
            </p:nvSpPr>
            <p:spPr>
              <a:xfrm>
                <a:off x="2965738" y="5486649"/>
                <a:ext cx="759414" cy="369332"/>
              </a:xfrm>
              <a:prstGeom prst="rect">
                <a:avLst/>
              </a:prstGeom>
              <a:blipFill>
                <a:blip r:embed="rId6"/>
                <a:stretch>
                  <a:fillRect l="-4918" r="-6557" b="-20000"/>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A1611F-60DE-C719-8FFD-72E60C280B6A}"/>
                  </a:ext>
                </a:extLst>
              </p:cNvPr>
              <p:cNvSpPr txBox="1"/>
              <p:nvPr/>
            </p:nvSpPr>
            <p:spPr>
              <a:xfrm>
                <a:off x="-1690639" y="3690769"/>
                <a:ext cx="6440556" cy="844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limLoc m:val="undOvr"/>
                          <m:subHide m:val="on"/>
                          <m:supHide m:val="on"/>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naryPr>
                        <m:sub/>
                        <m:sup/>
                        <m:e>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nary>
                    </m:oMath>
                  </m:oMathPara>
                </a14:m>
                <a:endParaRPr lang="en-NO" dirty="0"/>
              </a:p>
            </p:txBody>
          </p:sp>
        </mc:Choice>
        <mc:Fallback xmlns="">
          <p:sp>
            <p:nvSpPr>
              <p:cNvPr id="17" name="TextBox 16">
                <a:extLst>
                  <a:ext uri="{FF2B5EF4-FFF2-40B4-BE49-F238E27FC236}">
                    <a16:creationId xmlns:a16="http://schemas.microsoft.com/office/drawing/2014/main" id="{D1A1611F-60DE-C719-8FFD-72E60C280B6A}"/>
                  </a:ext>
                </a:extLst>
              </p:cNvPr>
              <p:cNvSpPr txBox="1">
                <a:spLocks noRot="1" noChangeAspect="1" noMove="1" noResize="1" noEditPoints="1" noAdjustHandles="1" noChangeArrowheads="1" noChangeShapeType="1" noTextEdit="1"/>
              </p:cNvSpPr>
              <p:nvPr/>
            </p:nvSpPr>
            <p:spPr>
              <a:xfrm>
                <a:off x="-1690639" y="3690769"/>
                <a:ext cx="6440556" cy="844398"/>
              </a:xfrm>
              <a:prstGeom prst="rect">
                <a:avLst/>
              </a:prstGeom>
              <a:blipFill>
                <a:blip r:embed="rId7"/>
                <a:stretch>
                  <a:fillRect t="-135294" b="-185294"/>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BC1A39-F5C8-B0BF-966C-7CB7EE137144}"/>
                  </a:ext>
                </a:extLst>
              </p:cNvPr>
              <p:cNvSpPr txBox="1"/>
              <p:nvPr/>
            </p:nvSpPr>
            <p:spPr>
              <a:xfrm>
                <a:off x="132491" y="4703652"/>
                <a:ext cx="2229940" cy="285494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nb-NO" b="0" i="0"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Surrogate</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nb-NO"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6" name="TextBox 25">
                <a:extLst>
                  <a:ext uri="{FF2B5EF4-FFF2-40B4-BE49-F238E27FC236}">
                    <a16:creationId xmlns:a16="http://schemas.microsoft.com/office/drawing/2014/main" id="{7ABC1A39-F5C8-B0BF-966C-7CB7EE137144}"/>
                  </a:ext>
                </a:extLst>
              </p:cNvPr>
              <p:cNvSpPr txBox="1">
                <a:spLocks noRot="1" noChangeAspect="1" noMove="1" noResize="1" noEditPoints="1" noAdjustHandles="1" noChangeArrowheads="1" noChangeShapeType="1" noTextEdit="1"/>
              </p:cNvSpPr>
              <p:nvPr/>
            </p:nvSpPr>
            <p:spPr>
              <a:xfrm>
                <a:off x="132491" y="4703652"/>
                <a:ext cx="2229940" cy="2854940"/>
              </a:xfrm>
              <a:prstGeom prst="rect">
                <a:avLst/>
              </a:prstGeom>
              <a:blipFill>
                <a:blip r:embed="rId8"/>
                <a:stretch>
                  <a:fillRect l="-3955" t="-885"/>
                </a:stretch>
              </a:blipFill>
            </p:spPr>
            <p:txBody>
              <a:bodyPr/>
              <a:lstStyle/>
              <a:p>
                <a:r>
                  <a:rPr lang="en-NO">
                    <a:noFill/>
                  </a:rPr>
                  <a:t> </a:t>
                </a:r>
              </a:p>
            </p:txBody>
          </p:sp>
        </mc:Fallback>
      </mc:AlternateContent>
    </p:spTree>
    <p:extLst>
      <p:ext uri="{BB962C8B-B14F-4D97-AF65-F5344CB8AC3E}">
        <p14:creationId xmlns:p14="http://schemas.microsoft.com/office/powerpoint/2010/main" val="2154246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Full Bayesian?</a:t>
            </a:r>
          </a:p>
        </p:txBody>
      </p:sp>
      <p:cxnSp>
        <p:nvCxnSpPr>
          <p:cNvPr id="10" name="Straight Arrow Connector 9">
            <a:extLst>
              <a:ext uri="{FF2B5EF4-FFF2-40B4-BE49-F238E27FC236}">
                <a16:creationId xmlns:a16="http://schemas.microsoft.com/office/drawing/2014/main" id="{77FE66EA-2340-8056-4496-D48068A8C088}"/>
              </a:ext>
            </a:extLst>
          </p:cNvPr>
          <p:cNvCxnSpPr>
            <a:cxnSpLocks/>
          </p:cNvCxnSpPr>
          <p:nvPr/>
        </p:nvCxnSpPr>
        <p:spPr>
          <a:xfrm>
            <a:off x="2482082" y="6636723"/>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0479D1-A710-BE19-DD60-1F863C9969B5}"/>
              </a:ext>
            </a:extLst>
          </p:cNvPr>
          <p:cNvCxnSpPr>
            <a:cxnSpLocks/>
          </p:cNvCxnSpPr>
          <p:nvPr/>
        </p:nvCxnSpPr>
        <p:spPr>
          <a:xfrm flipV="1">
            <a:off x="2482082" y="4977749"/>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4BE05B5F-F5CF-068F-F4F7-B056957B6C4A}"/>
              </a:ext>
            </a:extLst>
          </p:cNvPr>
          <p:cNvSpPr/>
          <p:nvPr/>
        </p:nvSpPr>
        <p:spPr>
          <a:xfrm>
            <a:off x="2628593" y="5256871"/>
            <a:ext cx="2458883" cy="1215982"/>
          </a:xfrm>
          <a:custGeom>
            <a:avLst/>
            <a:gdLst>
              <a:gd name="connsiteX0" fmla="*/ 0 w 2551099"/>
              <a:gd name="connsiteY0" fmla="*/ 1185246 h 1215982"/>
              <a:gd name="connsiteX1" fmla="*/ 245889 w 2551099"/>
              <a:gd name="connsiteY1" fmla="*/ 1116089 h 1215982"/>
              <a:gd name="connsiteX2" fmla="*/ 422622 w 2551099"/>
              <a:gd name="connsiteY2" fmla="*/ 947041 h 1215982"/>
              <a:gd name="connsiteX3" fmla="*/ 668511 w 2551099"/>
              <a:gd name="connsiteY3" fmla="*/ 1016197 h 1215982"/>
              <a:gd name="connsiteX4" fmla="*/ 1091133 w 2551099"/>
              <a:gd name="connsiteY4" fmla="*/ 885568 h 1215982"/>
              <a:gd name="connsiteX5" fmla="*/ 1221761 w 2551099"/>
              <a:gd name="connsiteY5" fmla="*/ 701152 h 1215982"/>
              <a:gd name="connsiteX6" fmla="*/ 1413862 w 2551099"/>
              <a:gd name="connsiteY6" fmla="*/ 101797 h 1215982"/>
              <a:gd name="connsiteX7" fmla="*/ 1644383 w 2551099"/>
              <a:gd name="connsiteY7" fmla="*/ 86429 h 1215982"/>
              <a:gd name="connsiteX8" fmla="*/ 1967113 w 2551099"/>
              <a:gd name="connsiteY8" fmla="*/ 962409 h 1215982"/>
              <a:gd name="connsiteX9" fmla="*/ 2151529 w 2551099"/>
              <a:gd name="connsiteY9" fmla="*/ 1077669 h 1215982"/>
              <a:gd name="connsiteX10" fmla="*/ 2551099 w 2551099"/>
              <a:gd name="connsiteY10" fmla="*/ 1215982 h 12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1099" h="1215982">
                <a:moveTo>
                  <a:pt x="0" y="1185246"/>
                </a:moveTo>
                <a:cubicBezTo>
                  <a:pt x="87726" y="1170518"/>
                  <a:pt x="175452" y="1155790"/>
                  <a:pt x="245889" y="1116089"/>
                </a:cubicBezTo>
                <a:cubicBezTo>
                  <a:pt x="316326" y="1076388"/>
                  <a:pt x="352185" y="963690"/>
                  <a:pt x="422622" y="947041"/>
                </a:cubicBezTo>
                <a:cubicBezTo>
                  <a:pt x="493059" y="930392"/>
                  <a:pt x="557093" y="1026442"/>
                  <a:pt x="668511" y="1016197"/>
                </a:cubicBezTo>
                <a:cubicBezTo>
                  <a:pt x="779930" y="1005951"/>
                  <a:pt x="998925" y="938075"/>
                  <a:pt x="1091133" y="885568"/>
                </a:cubicBezTo>
                <a:cubicBezTo>
                  <a:pt x="1183341" y="833060"/>
                  <a:pt x="1167973" y="831780"/>
                  <a:pt x="1221761" y="701152"/>
                </a:cubicBezTo>
                <a:cubicBezTo>
                  <a:pt x="1275549" y="570524"/>
                  <a:pt x="1343425" y="204251"/>
                  <a:pt x="1413862" y="101797"/>
                </a:cubicBezTo>
                <a:cubicBezTo>
                  <a:pt x="1484299" y="-657"/>
                  <a:pt x="1552175" y="-57006"/>
                  <a:pt x="1644383" y="86429"/>
                </a:cubicBezTo>
                <a:cubicBezTo>
                  <a:pt x="1736591" y="229864"/>
                  <a:pt x="1882589" y="797202"/>
                  <a:pt x="1967113" y="962409"/>
                </a:cubicBezTo>
                <a:cubicBezTo>
                  <a:pt x="2051637" y="1127616"/>
                  <a:pt x="2054198" y="1035407"/>
                  <a:pt x="2151529" y="1077669"/>
                </a:cubicBezTo>
                <a:cubicBezTo>
                  <a:pt x="2248860" y="1119931"/>
                  <a:pt x="2399979" y="1167956"/>
                  <a:pt x="2551099" y="1215982"/>
                </a:cubicBezTo>
              </a:path>
            </a:pathLst>
          </a:custGeom>
          <a:ln>
            <a:solidFill>
              <a:srgbClr val="92D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NO"/>
          </a:p>
        </p:txBody>
      </p:sp>
      <p:sp>
        <p:nvSpPr>
          <p:cNvPr id="14" name="Freeform 13">
            <a:extLst>
              <a:ext uri="{FF2B5EF4-FFF2-40B4-BE49-F238E27FC236}">
                <a16:creationId xmlns:a16="http://schemas.microsoft.com/office/drawing/2014/main" id="{1FC76C13-9512-E417-F995-D1E03439AE35}"/>
              </a:ext>
            </a:extLst>
          </p:cNvPr>
          <p:cNvSpPr/>
          <p:nvPr/>
        </p:nvSpPr>
        <p:spPr>
          <a:xfrm>
            <a:off x="2775102" y="5320247"/>
            <a:ext cx="2458883" cy="1137237"/>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00B0F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00B0F0"/>
              </a:solidFill>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CB7E493-571F-8FB1-12F9-E59BEEFEADCF}"/>
                  </a:ext>
                </a:extLst>
              </p:cNvPr>
              <p:cNvSpPr txBox="1"/>
              <p:nvPr/>
            </p:nvSpPr>
            <p:spPr>
              <a:xfrm>
                <a:off x="4089977" y="4925121"/>
                <a:ext cx="9974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m:oMathPara>
                </a14:m>
                <a:endParaRPr lang="en-NO" dirty="0">
                  <a:solidFill>
                    <a:srgbClr val="92D050"/>
                  </a:solidFill>
                </a:endParaRPr>
              </a:p>
            </p:txBody>
          </p:sp>
        </mc:Choice>
        <mc:Fallback>
          <p:sp>
            <p:nvSpPr>
              <p:cNvPr id="15" name="TextBox 14">
                <a:extLst>
                  <a:ext uri="{FF2B5EF4-FFF2-40B4-BE49-F238E27FC236}">
                    <a16:creationId xmlns:a16="http://schemas.microsoft.com/office/drawing/2014/main" id="{FCB7E493-571F-8FB1-12F9-E59BEEFEADCF}"/>
                  </a:ext>
                </a:extLst>
              </p:cNvPr>
              <p:cNvSpPr txBox="1">
                <a:spLocks noRot="1" noChangeAspect="1" noMove="1" noResize="1" noEditPoints="1" noAdjustHandles="1" noChangeArrowheads="1" noChangeShapeType="1" noTextEdit="1"/>
              </p:cNvSpPr>
              <p:nvPr/>
            </p:nvSpPr>
            <p:spPr>
              <a:xfrm>
                <a:off x="4089977" y="4925121"/>
                <a:ext cx="997499" cy="369332"/>
              </a:xfrm>
              <a:prstGeom prst="rect">
                <a:avLst/>
              </a:prstGeom>
              <a:blipFill>
                <a:blip r:embed="rId2"/>
                <a:stretch>
                  <a:fillRect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84C1D-EFFB-67CE-55F3-512F5E6087DE}"/>
                  </a:ext>
                </a:extLst>
              </p:cNvPr>
              <p:cNvSpPr txBox="1"/>
              <p:nvPr/>
            </p:nvSpPr>
            <p:spPr>
              <a:xfrm>
                <a:off x="2965738" y="5486649"/>
                <a:ext cx="75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sz="1800"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oMath>
                  </m:oMathPara>
                </a14:m>
                <a:endParaRPr lang="en-NO" dirty="0">
                  <a:solidFill>
                    <a:srgbClr val="00B0F0"/>
                  </a:solidFill>
                </a:endParaRPr>
              </a:p>
            </p:txBody>
          </p:sp>
        </mc:Choice>
        <mc:Fallback xmlns="">
          <p:sp>
            <p:nvSpPr>
              <p:cNvPr id="16" name="TextBox 15">
                <a:extLst>
                  <a:ext uri="{FF2B5EF4-FFF2-40B4-BE49-F238E27FC236}">
                    <a16:creationId xmlns:a16="http://schemas.microsoft.com/office/drawing/2014/main" id="{73284C1D-EFFB-67CE-55F3-512F5E6087DE}"/>
                  </a:ext>
                </a:extLst>
              </p:cNvPr>
              <p:cNvSpPr txBox="1">
                <a:spLocks noRot="1" noChangeAspect="1" noMove="1" noResize="1" noEditPoints="1" noAdjustHandles="1" noChangeArrowheads="1" noChangeShapeType="1" noTextEdit="1"/>
              </p:cNvSpPr>
              <p:nvPr/>
            </p:nvSpPr>
            <p:spPr>
              <a:xfrm>
                <a:off x="2965738" y="5486649"/>
                <a:ext cx="759414" cy="369332"/>
              </a:xfrm>
              <a:prstGeom prst="rect">
                <a:avLst/>
              </a:prstGeom>
              <a:blipFill>
                <a:blip r:embed="rId6"/>
                <a:stretch>
                  <a:fillRect l="-4918" r="-6557" b="-20000"/>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A1611F-60DE-C719-8FFD-72E60C280B6A}"/>
                  </a:ext>
                </a:extLst>
              </p:cNvPr>
              <p:cNvSpPr txBox="1"/>
              <p:nvPr/>
            </p:nvSpPr>
            <p:spPr>
              <a:xfrm>
                <a:off x="-1690639" y="3690769"/>
                <a:ext cx="6440556" cy="844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limLoc m:val="undOvr"/>
                          <m:subHide m:val="on"/>
                          <m:supHide m:val="on"/>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naryPr>
                        <m:sub/>
                        <m:sup/>
                        <m:e>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nary>
                    </m:oMath>
                  </m:oMathPara>
                </a14:m>
                <a:endParaRPr lang="en-NO" dirty="0"/>
              </a:p>
            </p:txBody>
          </p:sp>
        </mc:Choice>
        <mc:Fallback xmlns="">
          <p:sp>
            <p:nvSpPr>
              <p:cNvPr id="17" name="TextBox 16">
                <a:extLst>
                  <a:ext uri="{FF2B5EF4-FFF2-40B4-BE49-F238E27FC236}">
                    <a16:creationId xmlns:a16="http://schemas.microsoft.com/office/drawing/2014/main" id="{D1A1611F-60DE-C719-8FFD-72E60C280B6A}"/>
                  </a:ext>
                </a:extLst>
              </p:cNvPr>
              <p:cNvSpPr txBox="1">
                <a:spLocks noRot="1" noChangeAspect="1" noMove="1" noResize="1" noEditPoints="1" noAdjustHandles="1" noChangeArrowheads="1" noChangeShapeType="1" noTextEdit="1"/>
              </p:cNvSpPr>
              <p:nvPr/>
            </p:nvSpPr>
            <p:spPr>
              <a:xfrm>
                <a:off x="-1690639" y="3690769"/>
                <a:ext cx="6440556" cy="844398"/>
              </a:xfrm>
              <a:prstGeom prst="rect">
                <a:avLst/>
              </a:prstGeom>
              <a:blipFill>
                <a:blip r:embed="rId7"/>
                <a:stretch>
                  <a:fillRect t="-135294" b="-185294"/>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CD0AB5D9-140A-0996-7CBF-7665675950CB}"/>
              </a:ext>
            </a:extLst>
          </p:cNvPr>
          <p:cNvCxnSpPr>
            <a:cxnSpLocks/>
          </p:cNvCxnSpPr>
          <p:nvPr/>
        </p:nvCxnSpPr>
        <p:spPr>
          <a:xfrm>
            <a:off x="4076539" y="5320311"/>
            <a:ext cx="0" cy="1316412"/>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3E7A17-9D90-A592-2CE7-B77240E1A99A}"/>
              </a:ext>
            </a:extLst>
          </p:cNvPr>
          <p:cNvCxnSpPr>
            <a:cxnSpLocks/>
          </p:cNvCxnSpPr>
          <p:nvPr/>
        </p:nvCxnSpPr>
        <p:spPr>
          <a:xfrm flipH="1">
            <a:off x="4069749" y="5906950"/>
            <a:ext cx="366390" cy="0"/>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BC1A39-F5C8-B0BF-966C-7CB7EE137144}"/>
                  </a:ext>
                </a:extLst>
              </p:cNvPr>
              <p:cNvSpPr txBox="1"/>
              <p:nvPr/>
            </p:nvSpPr>
            <p:spPr>
              <a:xfrm>
                <a:off x="132491" y="4703652"/>
                <a:ext cx="2229940" cy="285494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nb-NO" b="0" i="0"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Surrogate</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nb-NO"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6" name="TextBox 25">
                <a:extLst>
                  <a:ext uri="{FF2B5EF4-FFF2-40B4-BE49-F238E27FC236}">
                    <a16:creationId xmlns:a16="http://schemas.microsoft.com/office/drawing/2014/main" id="{7ABC1A39-F5C8-B0BF-966C-7CB7EE137144}"/>
                  </a:ext>
                </a:extLst>
              </p:cNvPr>
              <p:cNvSpPr txBox="1">
                <a:spLocks noRot="1" noChangeAspect="1" noMove="1" noResize="1" noEditPoints="1" noAdjustHandles="1" noChangeArrowheads="1" noChangeShapeType="1" noTextEdit="1"/>
              </p:cNvSpPr>
              <p:nvPr/>
            </p:nvSpPr>
            <p:spPr>
              <a:xfrm>
                <a:off x="132491" y="4703652"/>
                <a:ext cx="2229940" cy="2854940"/>
              </a:xfrm>
              <a:prstGeom prst="rect">
                <a:avLst/>
              </a:prstGeom>
              <a:blipFill>
                <a:blip r:embed="rId9"/>
                <a:stretch>
                  <a:fillRect l="-3955" t="-885"/>
                </a:stretch>
              </a:blipFill>
            </p:spPr>
            <p:txBody>
              <a:bodyPr/>
              <a:lstStyle/>
              <a:p>
                <a:r>
                  <a:rPr lang="en-NO">
                    <a:noFill/>
                  </a:rPr>
                  <a:t> </a:t>
                </a:r>
              </a:p>
            </p:txBody>
          </p:sp>
        </mc:Fallback>
      </mc:AlternateContent>
      <p:sp>
        <p:nvSpPr>
          <p:cNvPr id="29" name="TextBox 28">
            <a:extLst>
              <a:ext uri="{FF2B5EF4-FFF2-40B4-BE49-F238E27FC236}">
                <a16:creationId xmlns:a16="http://schemas.microsoft.com/office/drawing/2014/main" id="{B27A48E7-FB9E-96D6-BDD7-747E1183E80A}"/>
              </a:ext>
            </a:extLst>
          </p:cNvPr>
          <p:cNvSpPr txBox="1"/>
          <p:nvPr/>
        </p:nvSpPr>
        <p:spPr>
          <a:xfrm>
            <a:off x="6096000" y="268915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Kullback-Leibler (KL) Divergence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5FFD5F-76D3-2F2F-B793-7EF30D4532BB}"/>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A25FFD5F-76D3-2F2F-B793-7EF30D4532BB}"/>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10"/>
                <a:stretch>
                  <a:fillRect t="-4762"/>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45905-661D-2A06-C762-CF161C4661B8}"/>
                  </a:ext>
                </a:extLst>
              </p:cNvPr>
              <p:cNvSpPr txBox="1"/>
              <p:nvPr/>
            </p:nvSpPr>
            <p:spPr>
              <a:xfrm>
                <a:off x="3993001" y="3015334"/>
                <a:ext cx="7373678" cy="7818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𝐾𝐿</m:t>
                      </m:r>
                      <m:d>
                        <m:dPr>
                          <m:begChr m:val="["/>
                          <m:endChr m:val="]"/>
                          <m:ctrlPr>
                            <a:rPr lang="nb-NO"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r>
                            <a:rPr lang="nb-NO"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e>
                      </m:d>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chr m:val="∑"/>
                          <m:supHide m:val="on"/>
                          <m:ctrlPr>
                            <a:rPr lang="nb-NO" i="1" smtClean="0">
                              <a:solidFill>
                                <a:schemeClr val="tx1"/>
                              </a:solidFill>
                              <a:latin typeface="Cambria Math" panose="02040503050406030204" pitchFamily="18" charset="0"/>
                            </a:rPr>
                          </m:ctrlPr>
                        </m:naryPr>
                        <m:sub>
                          <m:r>
                            <a:rPr lang="nb-NO" b="0" i="1" smtClean="0">
                              <a:solidFill>
                                <a:schemeClr val="tx1"/>
                              </a:solidFill>
                              <a:latin typeface="Cambria Math" panose="02040503050406030204" pitchFamily="18" charset="0"/>
                            </a:rPr>
                            <m:t>𝑤</m:t>
                          </m:r>
                        </m:sub>
                        <m:sup/>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func>
                            <m:funcPr>
                              <m:ctrlPr>
                                <a:rPr lang="nb-NO" b="0" i="1" smtClean="0">
                                  <a:solidFill>
                                    <a:schemeClr val="tx1"/>
                                  </a:solidFill>
                                  <a:latin typeface="Cambria Math" panose="02040503050406030204" pitchFamily="18" charset="0"/>
                                </a:rPr>
                              </m:ctrlPr>
                            </m:funcPr>
                            <m:fName>
                              <m:r>
                                <m:rPr>
                                  <m:sty m:val="p"/>
                                </m:rPr>
                                <a:rPr lang="nb-NO" b="0" i="0" smtClean="0">
                                  <a:solidFill>
                                    <a:schemeClr val="tx1"/>
                                  </a:solidFill>
                                  <a:latin typeface="Cambria Math" panose="02040503050406030204" pitchFamily="18" charset="0"/>
                                </a:rPr>
                                <m:t>log</m:t>
                              </m:r>
                            </m:fName>
                            <m:e>
                              <m:d>
                                <m:dPr>
                                  <m:ctrlPr>
                                    <a:rPr lang="nb-NO" b="0" i="1" smtClean="0">
                                      <a:solidFill>
                                        <a:schemeClr val="tx1"/>
                                      </a:solidFill>
                                      <a:latin typeface="Cambria Math" panose="02040503050406030204" pitchFamily="18" charset="0"/>
                                    </a:rPr>
                                  </m:ctrlPr>
                                </m:dPr>
                                <m:e>
                                  <m:f>
                                    <m:fPr>
                                      <m:ctrlPr>
                                        <a:rPr lang="nb-NO" i="1">
                                          <a:solidFill>
                                            <a:schemeClr val="tx1"/>
                                          </a:solidFill>
                                          <a:latin typeface="Cambria Math" panose="02040503050406030204" pitchFamily="18" charset="0"/>
                                        </a:rPr>
                                      </m:ctrlPr>
                                    </m:fPr>
                                    <m:num>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num>
                                    <m:den>
                                      <m:r>
                                        <a:rPr lang="nb-NO" i="1" smtClean="0">
                                          <a:solidFill>
                                            <a:srgbClr val="92D050"/>
                                          </a:solidFill>
                                          <a:latin typeface="Cambria Math" panose="02040503050406030204" pitchFamily="18" charset="0"/>
                                        </a:rPr>
                                        <m:t>𝑝</m:t>
                                      </m:r>
                                      <m:d>
                                        <m:dPr>
                                          <m:ctrlPr>
                                            <a:rPr lang="nb-NO" i="1">
                                              <a:solidFill>
                                                <a:srgbClr val="92D050"/>
                                              </a:solidFill>
                                              <a:latin typeface="Cambria Math" panose="02040503050406030204" pitchFamily="18" charset="0"/>
                                            </a:rPr>
                                          </m:ctrlPr>
                                        </m:dPr>
                                        <m:e>
                                          <m:r>
                                            <a:rPr lang="nb-NO" i="1">
                                              <a:solidFill>
                                                <a:srgbClr val="92D050"/>
                                              </a:solidFill>
                                              <a:latin typeface="Cambria Math" panose="02040503050406030204" pitchFamily="18" charset="0"/>
                                            </a:rPr>
                                            <m:t>𝑤</m:t>
                                          </m:r>
                                        </m:e>
                                        <m:e>
                                          <m:r>
                                            <a:rPr lang="nb-NO" i="1">
                                              <a:solidFill>
                                                <a:srgbClr val="92D050"/>
                                              </a:solidFill>
                                              <a:latin typeface="Cambria Math" panose="02040503050406030204" pitchFamily="18" charset="0"/>
                                            </a:rPr>
                                            <m:t>𝐷</m:t>
                                          </m:r>
                                        </m:e>
                                      </m:d>
                                    </m:den>
                                  </m:f>
                                </m:e>
                              </m:d>
                            </m:e>
                          </m:func>
                        </m:e>
                      </m:nary>
                    </m:oMath>
                  </m:oMathPara>
                </a14:m>
                <a:endParaRPr lang="en-NO" dirty="0">
                  <a:solidFill>
                    <a:schemeClr val="tx1"/>
                  </a:solidFill>
                </a:endParaRPr>
              </a:p>
            </p:txBody>
          </p:sp>
        </mc:Choice>
        <mc:Fallback xmlns="">
          <p:sp>
            <p:nvSpPr>
              <p:cNvPr id="7" name="TextBox 6">
                <a:extLst>
                  <a:ext uri="{FF2B5EF4-FFF2-40B4-BE49-F238E27FC236}">
                    <a16:creationId xmlns:a16="http://schemas.microsoft.com/office/drawing/2014/main" id="{39945905-661D-2A06-C762-CF161C4661B8}"/>
                  </a:ext>
                </a:extLst>
              </p:cNvPr>
              <p:cNvSpPr txBox="1">
                <a:spLocks noRot="1" noChangeAspect="1" noMove="1" noResize="1" noEditPoints="1" noAdjustHandles="1" noChangeArrowheads="1" noChangeShapeType="1" noTextEdit="1"/>
              </p:cNvSpPr>
              <p:nvPr/>
            </p:nvSpPr>
            <p:spPr>
              <a:xfrm>
                <a:off x="3993001" y="3015334"/>
                <a:ext cx="7373678" cy="781881"/>
              </a:xfrm>
              <a:prstGeom prst="rect">
                <a:avLst/>
              </a:prstGeom>
              <a:blipFill>
                <a:blip r:embed="rId11"/>
                <a:stretch>
                  <a:fillRect t="-115873" b="-165079"/>
                </a:stretch>
              </a:blipFill>
            </p:spPr>
            <p:txBody>
              <a:bodyPr/>
              <a:lstStyle/>
              <a:p>
                <a:r>
                  <a:rPr lang="en-NO">
                    <a:noFill/>
                  </a:rPr>
                  <a:t> </a:t>
                </a:r>
              </a:p>
            </p:txBody>
          </p:sp>
        </mc:Fallback>
      </mc:AlternateContent>
      <p:pic>
        <p:nvPicPr>
          <p:cNvPr id="8" name="Picture 7">
            <a:extLst>
              <a:ext uri="{FF2B5EF4-FFF2-40B4-BE49-F238E27FC236}">
                <a16:creationId xmlns:a16="http://schemas.microsoft.com/office/drawing/2014/main" id="{0A02D193-1076-E1DB-028A-DD42A2F2CCF7}"/>
              </a:ext>
            </a:extLst>
          </p:cNvPr>
          <p:cNvPicPr>
            <a:picLocks noChangeAspect="1"/>
          </p:cNvPicPr>
          <p:nvPr/>
        </p:nvPicPr>
        <p:blipFill>
          <a:blip r:embed="rId12"/>
          <a:stretch>
            <a:fillRect/>
          </a:stretch>
        </p:blipFill>
        <p:spPr>
          <a:xfrm>
            <a:off x="7680749" y="60309"/>
            <a:ext cx="4473688" cy="1992752"/>
          </a:xfrm>
          <a:prstGeom prst="rect">
            <a:avLst/>
          </a:prstGeom>
        </p:spPr>
      </p:pic>
    </p:spTree>
    <p:extLst>
      <p:ext uri="{BB962C8B-B14F-4D97-AF65-F5344CB8AC3E}">
        <p14:creationId xmlns:p14="http://schemas.microsoft.com/office/powerpoint/2010/main" val="1304747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2"/>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3"/>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cxnSp>
        <p:nvCxnSpPr>
          <p:cNvPr id="10" name="Straight Arrow Connector 9">
            <a:extLst>
              <a:ext uri="{FF2B5EF4-FFF2-40B4-BE49-F238E27FC236}">
                <a16:creationId xmlns:a16="http://schemas.microsoft.com/office/drawing/2014/main" id="{77FE66EA-2340-8056-4496-D48068A8C088}"/>
              </a:ext>
            </a:extLst>
          </p:cNvPr>
          <p:cNvCxnSpPr>
            <a:cxnSpLocks/>
          </p:cNvCxnSpPr>
          <p:nvPr/>
        </p:nvCxnSpPr>
        <p:spPr>
          <a:xfrm>
            <a:off x="2482082" y="6636723"/>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0479D1-A710-BE19-DD60-1F863C9969B5}"/>
              </a:ext>
            </a:extLst>
          </p:cNvPr>
          <p:cNvCxnSpPr>
            <a:cxnSpLocks/>
          </p:cNvCxnSpPr>
          <p:nvPr/>
        </p:nvCxnSpPr>
        <p:spPr>
          <a:xfrm flipV="1">
            <a:off x="2482082" y="4977749"/>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4BE05B5F-F5CF-068F-F4F7-B056957B6C4A}"/>
              </a:ext>
            </a:extLst>
          </p:cNvPr>
          <p:cNvSpPr/>
          <p:nvPr/>
        </p:nvSpPr>
        <p:spPr>
          <a:xfrm>
            <a:off x="2628593" y="5256871"/>
            <a:ext cx="2458883" cy="1215982"/>
          </a:xfrm>
          <a:custGeom>
            <a:avLst/>
            <a:gdLst>
              <a:gd name="connsiteX0" fmla="*/ 0 w 2551099"/>
              <a:gd name="connsiteY0" fmla="*/ 1185246 h 1215982"/>
              <a:gd name="connsiteX1" fmla="*/ 245889 w 2551099"/>
              <a:gd name="connsiteY1" fmla="*/ 1116089 h 1215982"/>
              <a:gd name="connsiteX2" fmla="*/ 422622 w 2551099"/>
              <a:gd name="connsiteY2" fmla="*/ 947041 h 1215982"/>
              <a:gd name="connsiteX3" fmla="*/ 668511 w 2551099"/>
              <a:gd name="connsiteY3" fmla="*/ 1016197 h 1215982"/>
              <a:gd name="connsiteX4" fmla="*/ 1091133 w 2551099"/>
              <a:gd name="connsiteY4" fmla="*/ 885568 h 1215982"/>
              <a:gd name="connsiteX5" fmla="*/ 1221761 w 2551099"/>
              <a:gd name="connsiteY5" fmla="*/ 701152 h 1215982"/>
              <a:gd name="connsiteX6" fmla="*/ 1413862 w 2551099"/>
              <a:gd name="connsiteY6" fmla="*/ 101797 h 1215982"/>
              <a:gd name="connsiteX7" fmla="*/ 1644383 w 2551099"/>
              <a:gd name="connsiteY7" fmla="*/ 86429 h 1215982"/>
              <a:gd name="connsiteX8" fmla="*/ 1967113 w 2551099"/>
              <a:gd name="connsiteY8" fmla="*/ 962409 h 1215982"/>
              <a:gd name="connsiteX9" fmla="*/ 2151529 w 2551099"/>
              <a:gd name="connsiteY9" fmla="*/ 1077669 h 1215982"/>
              <a:gd name="connsiteX10" fmla="*/ 2551099 w 2551099"/>
              <a:gd name="connsiteY10" fmla="*/ 1215982 h 12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1099" h="1215982">
                <a:moveTo>
                  <a:pt x="0" y="1185246"/>
                </a:moveTo>
                <a:cubicBezTo>
                  <a:pt x="87726" y="1170518"/>
                  <a:pt x="175452" y="1155790"/>
                  <a:pt x="245889" y="1116089"/>
                </a:cubicBezTo>
                <a:cubicBezTo>
                  <a:pt x="316326" y="1076388"/>
                  <a:pt x="352185" y="963690"/>
                  <a:pt x="422622" y="947041"/>
                </a:cubicBezTo>
                <a:cubicBezTo>
                  <a:pt x="493059" y="930392"/>
                  <a:pt x="557093" y="1026442"/>
                  <a:pt x="668511" y="1016197"/>
                </a:cubicBezTo>
                <a:cubicBezTo>
                  <a:pt x="779930" y="1005951"/>
                  <a:pt x="998925" y="938075"/>
                  <a:pt x="1091133" y="885568"/>
                </a:cubicBezTo>
                <a:cubicBezTo>
                  <a:pt x="1183341" y="833060"/>
                  <a:pt x="1167973" y="831780"/>
                  <a:pt x="1221761" y="701152"/>
                </a:cubicBezTo>
                <a:cubicBezTo>
                  <a:pt x="1275549" y="570524"/>
                  <a:pt x="1343425" y="204251"/>
                  <a:pt x="1413862" y="101797"/>
                </a:cubicBezTo>
                <a:cubicBezTo>
                  <a:pt x="1484299" y="-657"/>
                  <a:pt x="1552175" y="-57006"/>
                  <a:pt x="1644383" y="86429"/>
                </a:cubicBezTo>
                <a:cubicBezTo>
                  <a:pt x="1736591" y="229864"/>
                  <a:pt x="1882589" y="797202"/>
                  <a:pt x="1967113" y="962409"/>
                </a:cubicBezTo>
                <a:cubicBezTo>
                  <a:pt x="2051637" y="1127616"/>
                  <a:pt x="2054198" y="1035407"/>
                  <a:pt x="2151529" y="1077669"/>
                </a:cubicBezTo>
                <a:cubicBezTo>
                  <a:pt x="2248860" y="1119931"/>
                  <a:pt x="2399979" y="1167956"/>
                  <a:pt x="2551099" y="1215982"/>
                </a:cubicBezTo>
              </a:path>
            </a:pathLst>
          </a:custGeom>
          <a:ln>
            <a:solidFill>
              <a:srgbClr val="92D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NO"/>
          </a:p>
        </p:txBody>
      </p:sp>
      <p:sp>
        <p:nvSpPr>
          <p:cNvPr id="14" name="Freeform 13">
            <a:extLst>
              <a:ext uri="{FF2B5EF4-FFF2-40B4-BE49-F238E27FC236}">
                <a16:creationId xmlns:a16="http://schemas.microsoft.com/office/drawing/2014/main" id="{1FC76C13-9512-E417-F995-D1E03439AE35}"/>
              </a:ext>
            </a:extLst>
          </p:cNvPr>
          <p:cNvSpPr/>
          <p:nvPr/>
        </p:nvSpPr>
        <p:spPr>
          <a:xfrm>
            <a:off x="2775102" y="5320247"/>
            <a:ext cx="2458883" cy="1137237"/>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00B0F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00B0F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B7E493-571F-8FB1-12F9-E59BEEFEADCF}"/>
                  </a:ext>
                </a:extLst>
              </p:cNvPr>
              <p:cNvSpPr txBox="1"/>
              <p:nvPr/>
            </p:nvSpPr>
            <p:spPr>
              <a:xfrm>
                <a:off x="4089977" y="4925121"/>
                <a:ext cx="9974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m:oMathPara>
                </a14:m>
                <a:endParaRPr lang="en-NO" dirty="0">
                  <a:solidFill>
                    <a:srgbClr val="92D050"/>
                  </a:solidFill>
                </a:endParaRPr>
              </a:p>
            </p:txBody>
          </p:sp>
        </mc:Choice>
        <mc:Fallback xmlns="">
          <p:sp>
            <p:nvSpPr>
              <p:cNvPr id="15" name="TextBox 14">
                <a:extLst>
                  <a:ext uri="{FF2B5EF4-FFF2-40B4-BE49-F238E27FC236}">
                    <a16:creationId xmlns:a16="http://schemas.microsoft.com/office/drawing/2014/main" id="{FCB7E493-571F-8FB1-12F9-E59BEEFEADCF}"/>
                  </a:ext>
                </a:extLst>
              </p:cNvPr>
              <p:cNvSpPr txBox="1">
                <a:spLocks noRot="1" noChangeAspect="1" noMove="1" noResize="1" noEditPoints="1" noAdjustHandles="1" noChangeArrowheads="1" noChangeShapeType="1" noTextEdit="1"/>
              </p:cNvSpPr>
              <p:nvPr/>
            </p:nvSpPr>
            <p:spPr>
              <a:xfrm>
                <a:off x="4089977" y="4925121"/>
                <a:ext cx="997499" cy="369332"/>
              </a:xfrm>
              <a:prstGeom prst="rect">
                <a:avLst/>
              </a:prstGeom>
              <a:blipFill>
                <a:blip r:embed="rId4"/>
                <a:stretch>
                  <a:fillRect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84C1D-EFFB-67CE-55F3-512F5E6087DE}"/>
                  </a:ext>
                </a:extLst>
              </p:cNvPr>
              <p:cNvSpPr txBox="1"/>
              <p:nvPr/>
            </p:nvSpPr>
            <p:spPr>
              <a:xfrm>
                <a:off x="2965738" y="5486649"/>
                <a:ext cx="75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oMath>
                  </m:oMathPara>
                </a14:m>
                <a:endParaRPr lang="en-NO" dirty="0">
                  <a:solidFill>
                    <a:srgbClr val="00B0F0"/>
                  </a:solidFill>
                </a:endParaRPr>
              </a:p>
            </p:txBody>
          </p:sp>
        </mc:Choice>
        <mc:Fallback xmlns="">
          <p:sp>
            <p:nvSpPr>
              <p:cNvPr id="16" name="TextBox 15">
                <a:extLst>
                  <a:ext uri="{FF2B5EF4-FFF2-40B4-BE49-F238E27FC236}">
                    <a16:creationId xmlns:a16="http://schemas.microsoft.com/office/drawing/2014/main" id="{73284C1D-EFFB-67CE-55F3-512F5E6087DE}"/>
                  </a:ext>
                </a:extLst>
              </p:cNvPr>
              <p:cNvSpPr txBox="1">
                <a:spLocks noRot="1" noChangeAspect="1" noMove="1" noResize="1" noEditPoints="1" noAdjustHandles="1" noChangeArrowheads="1" noChangeShapeType="1" noTextEdit="1"/>
              </p:cNvSpPr>
              <p:nvPr/>
            </p:nvSpPr>
            <p:spPr>
              <a:xfrm>
                <a:off x="2965738" y="5486649"/>
                <a:ext cx="759414" cy="369332"/>
              </a:xfrm>
              <a:prstGeom prst="rect">
                <a:avLst/>
              </a:prstGeom>
              <a:blipFill>
                <a:blip r:embed="rId5"/>
                <a:stretch>
                  <a:fillRect l="-4918" r="-6557" b="-23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A1611F-60DE-C719-8FFD-72E60C280B6A}"/>
                  </a:ext>
                </a:extLst>
              </p:cNvPr>
              <p:cNvSpPr txBox="1"/>
              <p:nvPr/>
            </p:nvSpPr>
            <p:spPr>
              <a:xfrm>
                <a:off x="-1690639" y="3690769"/>
                <a:ext cx="6440556" cy="844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limLoc m:val="undOvr"/>
                          <m:subHide m:val="on"/>
                          <m:supHide m:val="on"/>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naryPr>
                        <m:sub/>
                        <m:sup/>
                        <m:e>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nary>
                    </m:oMath>
                  </m:oMathPara>
                </a14:m>
                <a:endParaRPr lang="en-NO" dirty="0"/>
              </a:p>
            </p:txBody>
          </p:sp>
        </mc:Choice>
        <mc:Fallback xmlns="">
          <p:sp>
            <p:nvSpPr>
              <p:cNvPr id="17" name="TextBox 16">
                <a:extLst>
                  <a:ext uri="{FF2B5EF4-FFF2-40B4-BE49-F238E27FC236}">
                    <a16:creationId xmlns:a16="http://schemas.microsoft.com/office/drawing/2014/main" id="{D1A1611F-60DE-C719-8FFD-72E60C280B6A}"/>
                  </a:ext>
                </a:extLst>
              </p:cNvPr>
              <p:cNvSpPr txBox="1">
                <a:spLocks noRot="1" noChangeAspect="1" noMove="1" noResize="1" noEditPoints="1" noAdjustHandles="1" noChangeArrowheads="1" noChangeShapeType="1" noTextEdit="1"/>
              </p:cNvSpPr>
              <p:nvPr/>
            </p:nvSpPr>
            <p:spPr>
              <a:xfrm>
                <a:off x="-1690639" y="3690769"/>
                <a:ext cx="6440556" cy="844398"/>
              </a:xfrm>
              <a:prstGeom prst="rect">
                <a:avLst/>
              </a:prstGeom>
              <a:blipFill>
                <a:blip r:embed="rId6"/>
                <a:stretch>
                  <a:fillRect t="-135294" b="-185294"/>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CD0AB5D9-140A-0996-7CBF-7665675950CB}"/>
              </a:ext>
            </a:extLst>
          </p:cNvPr>
          <p:cNvCxnSpPr>
            <a:cxnSpLocks/>
          </p:cNvCxnSpPr>
          <p:nvPr/>
        </p:nvCxnSpPr>
        <p:spPr>
          <a:xfrm>
            <a:off x="4076539" y="5320311"/>
            <a:ext cx="0" cy="1316412"/>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3E7A17-9D90-A592-2CE7-B77240E1A99A}"/>
              </a:ext>
            </a:extLst>
          </p:cNvPr>
          <p:cNvCxnSpPr>
            <a:cxnSpLocks/>
          </p:cNvCxnSpPr>
          <p:nvPr/>
        </p:nvCxnSpPr>
        <p:spPr>
          <a:xfrm flipH="1">
            <a:off x="4069749" y="5906950"/>
            <a:ext cx="366390" cy="0"/>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BC1A39-F5C8-B0BF-966C-7CB7EE137144}"/>
                  </a:ext>
                </a:extLst>
              </p:cNvPr>
              <p:cNvSpPr txBox="1"/>
              <p:nvPr/>
            </p:nvSpPr>
            <p:spPr>
              <a:xfrm>
                <a:off x="132491" y="4703652"/>
                <a:ext cx="2229940" cy="285494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nb-NO" b="0" i="0"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Surrogate</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nb-NO"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6" name="TextBox 25">
                <a:extLst>
                  <a:ext uri="{FF2B5EF4-FFF2-40B4-BE49-F238E27FC236}">
                    <a16:creationId xmlns:a16="http://schemas.microsoft.com/office/drawing/2014/main" id="{7ABC1A39-F5C8-B0BF-966C-7CB7EE137144}"/>
                  </a:ext>
                </a:extLst>
              </p:cNvPr>
              <p:cNvSpPr txBox="1">
                <a:spLocks noRot="1" noChangeAspect="1" noMove="1" noResize="1" noEditPoints="1" noAdjustHandles="1" noChangeArrowheads="1" noChangeShapeType="1" noTextEdit="1"/>
              </p:cNvSpPr>
              <p:nvPr/>
            </p:nvSpPr>
            <p:spPr>
              <a:xfrm>
                <a:off x="132491" y="4703652"/>
                <a:ext cx="2229940" cy="2854940"/>
              </a:xfrm>
              <a:prstGeom prst="rect">
                <a:avLst/>
              </a:prstGeom>
              <a:blipFill>
                <a:blip r:embed="rId7"/>
                <a:stretch>
                  <a:fillRect l="-3955" t="-885"/>
                </a:stretch>
              </a:blipFill>
            </p:spPr>
            <p:txBody>
              <a:bodyPr/>
              <a:lstStyle/>
              <a:p>
                <a:r>
                  <a:rPr lang="en-NO">
                    <a:noFill/>
                  </a:rPr>
                  <a:t> </a:t>
                </a:r>
              </a:p>
            </p:txBody>
          </p:sp>
        </mc:Fallback>
      </mc:AlternateContent>
      <p:pic>
        <p:nvPicPr>
          <p:cNvPr id="6" name="Picture 5">
            <a:extLst>
              <a:ext uri="{FF2B5EF4-FFF2-40B4-BE49-F238E27FC236}">
                <a16:creationId xmlns:a16="http://schemas.microsoft.com/office/drawing/2014/main" id="{40FD7E79-FDA2-C0A5-64A6-6C0B79A4AC97}"/>
              </a:ext>
            </a:extLst>
          </p:cNvPr>
          <p:cNvPicPr>
            <a:picLocks noChangeAspect="1"/>
          </p:cNvPicPr>
          <p:nvPr/>
        </p:nvPicPr>
        <p:blipFill>
          <a:blip r:embed="rId8"/>
          <a:stretch>
            <a:fillRect/>
          </a:stretch>
        </p:blipFill>
        <p:spPr>
          <a:xfrm>
            <a:off x="7672944" y="60308"/>
            <a:ext cx="4481493" cy="1992753"/>
          </a:xfrm>
          <a:prstGeom prst="rect">
            <a:avLst/>
          </a:prstGeom>
        </p:spPr>
      </p:pic>
      <p:sp>
        <p:nvSpPr>
          <p:cNvPr id="8" name="TextBox 7">
            <a:extLst>
              <a:ext uri="{FF2B5EF4-FFF2-40B4-BE49-F238E27FC236}">
                <a16:creationId xmlns:a16="http://schemas.microsoft.com/office/drawing/2014/main" id="{BD187EAE-1A3D-5EE7-1EF5-4B5F772B2B59}"/>
              </a:ext>
            </a:extLst>
          </p:cNvPr>
          <p:cNvSpPr txBox="1"/>
          <p:nvPr/>
        </p:nvSpPr>
        <p:spPr>
          <a:xfrm>
            <a:off x="5541887" y="4156762"/>
            <a:ext cx="4826332" cy="646331"/>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Variational free energy or expected lower bound </a:t>
            </a:r>
          </a:p>
          <a:p>
            <a:r>
              <a:rPr lang="en-GB" dirty="0">
                <a:latin typeface="Times New Roman" panose="02020603050405020304" pitchFamily="18" charset="0"/>
                <a:cs typeface="Times New Roman" panose="02020603050405020304" pitchFamily="18" charset="0"/>
              </a:rPr>
              <a:t>	</a:t>
            </a:r>
            <a:r>
              <a:rPr lang="en-GB" sz="1800" dirty="0">
                <a:effectLst/>
                <a:latin typeface="Times New Roman" panose="02020603050405020304" pitchFamily="18" charset="0"/>
                <a:cs typeface="Times New Roman" panose="02020603050405020304" pitchFamily="18" charset="0"/>
              </a:rPr>
              <a:t>(Saul et al., 1996, Neal and Hinton, 1998) </a:t>
            </a:r>
            <a:endParaRPr lang="en-GB"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2E77A0F-92D8-62C6-49D5-5E1D1488CC8D}"/>
                  </a:ext>
                </a:extLst>
              </p:cNvPr>
              <p:cNvSpPr txBox="1"/>
              <p:nvPr/>
            </p:nvSpPr>
            <p:spPr>
              <a:xfrm>
                <a:off x="4138116" y="4930552"/>
                <a:ext cx="7369276" cy="4928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sz="2000" b="0" i="1" smtClean="0">
                              <a:latin typeface="Cambria Math" panose="02040503050406030204" pitchFamily="18" charset="0"/>
                            </a:rPr>
                          </m:ctrlPr>
                        </m:sSupPr>
                        <m:e>
                          <m:r>
                            <a:rPr lang="nb-NO" sz="2000" b="0" i="1" smtClean="0">
                              <a:solidFill>
                                <a:srgbClr val="FFC000"/>
                              </a:solidFill>
                              <a:latin typeface="Cambria Math" panose="02040503050406030204" pitchFamily="18" charset="0"/>
                            </a:rPr>
                            <m:t>𝜃</m:t>
                          </m:r>
                        </m:e>
                        <m:sup>
                          <m:r>
                            <a:rPr lang="nb-NO" sz="2000" b="0" i="1" smtClean="0">
                              <a:latin typeface="Cambria Math" panose="02040503050406030204" pitchFamily="18" charset="0"/>
                            </a:rPr>
                            <m:t>∗</m:t>
                          </m:r>
                        </m:sup>
                      </m:sSup>
                      <m:r>
                        <a:rPr lang="nb-NO" sz="2000" b="0" i="1" smtClean="0">
                          <a:latin typeface="Cambria Math" panose="02040503050406030204" pitchFamily="18" charset="0"/>
                        </a:rPr>
                        <m:t>=</m:t>
                      </m:r>
                      <m:func>
                        <m:funcPr>
                          <m:ctrlPr>
                            <a:rPr lang="nb-NO" sz="2000" b="0" i="1" smtClean="0">
                              <a:latin typeface="Cambria Math" panose="02040503050406030204" pitchFamily="18" charset="0"/>
                            </a:rPr>
                          </m:ctrlPr>
                        </m:funcPr>
                        <m:fName>
                          <m:r>
                            <m:rPr>
                              <m:sty m:val="p"/>
                            </m:rPr>
                            <a:rPr lang="nb-NO" sz="2000" b="0" i="0" smtClean="0">
                              <a:latin typeface="Cambria Math" panose="02040503050406030204" pitchFamily="18" charset="0"/>
                            </a:rPr>
                            <m:t>arg</m:t>
                          </m:r>
                        </m:fName>
                        <m:e>
                          <m:func>
                            <m:funcPr>
                              <m:ctrlPr>
                                <a:rPr lang="nb-NO" sz="2000" b="0" i="1" smtClean="0">
                                  <a:latin typeface="Cambria Math" panose="02040503050406030204" pitchFamily="18" charset="0"/>
                                </a:rPr>
                              </m:ctrlPr>
                            </m:funcPr>
                            <m:fName>
                              <m:limLow>
                                <m:limLowPr>
                                  <m:ctrlPr>
                                    <a:rPr lang="nb-NO" sz="2000" b="0" i="1" smtClean="0">
                                      <a:latin typeface="Cambria Math" panose="02040503050406030204" pitchFamily="18" charset="0"/>
                                    </a:rPr>
                                  </m:ctrlPr>
                                </m:limLowPr>
                                <m:e>
                                  <m:r>
                                    <m:rPr>
                                      <m:sty m:val="p"/>
                                    </m:rPr>
                                    <a:rPr lang="nb-NO" sz="2000" b="0" i="0" smtClean="0">
                                      <a:latin typeface="Cambria Math" panose="02040503050406030204" pitchFamily="18" charset="0"/>
                                    </a:rPr>
                                    <m:t>min</m:t>
                                  </m:r>
                                </m:e>
                                <m:lim>
                                  <m: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𝜃</m:t>
                                  </m:r>
                                </m:lim>
                              </m:limLow>
                            </m:fName>
                            <m:e>
                              <m:r>
                                <a:rPr lang="nb-NO" sz="2000" b="0" i="1" smtClean="0">
                                  <a:latin typeface="Cambria Math" panose="02040503050406030204" pitchFamily="18" charset="0"/>
                                </a:rPr>
                                <m:t>𝐾𝐿</m:t>
                              </m:r>
                              <m:d>
                                <m:dPr>
                                  <m:begChr m:val="["/>
                                  <m:endChr m:val="]"/>
                                  <m:ctrlPr>
                                    <a:rPr lang="nb-NO" sz="2000" b="0" i="1" smtClean="0">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e>
                              </m:d>
                              <m:r>
                                <a:rPr lang="nb-NO" sz="2000" b="0" i="1" smtClean="0">
                                  <a:latin typeface="Cambria Math" panose="02040503050406030204" pitchFamily="18" charset="0"/>
                                </a:rPr>
                                <m:t>−</m:t>
                              </m:r>
                              <m:r>
                                <a:rPr lang="nb-NO" sz="2000" b="0" i="1" smtClean="0">
                                  <a:latin typeface="Cambria Math" panose="02040503050406030204" pitchFamily="18" charset="0"/>
                                </a:rPr>
                                <m:t>𝐸</m:t>
                              </m:r>
                              <m:d>
                                <m:dPr>
                                  <m:begChr m:val="["/>
                                  <m:endChr m:val="]"/>
                                  <m:ctrlPr>
                                    <a:rPr lang="nb-NO" sz="2000" b="0" i="1" smtClean="0">
                                      <a:latin typeface="Cambria Math" panose="02040503050406030204" pitchFamily="18" charset="0"/>
                                    </a:rPr>
                                  </m:ctrlPr>
                                </m:dPr>
                                <m:e>
                                  <m:func>
                                    <m:funcPr>
                                      <m:ctrlPr>
                                        <a:rPr lang="nb-NO" sz="2000" b="0" i="1" smtClean="0">
                                          <a:latin typeface="Cambria Math" panose="02040503050406030204" pitchFamily="18" charset="0"/>
                                        </a:rPr>
                                      </m:ctrlPr>
                                    </m:funcPr>
                                    <m:fName>
                                      <m:r>
                                        <m:rPr>
                                          <m:sty m:val="p"/>
                                        </m:rPr>
                                        <a:rPr lang="nb-NO" sz="2000" b="0" i="0" smtClean="0">
                                          <a:latin typeface="Cambria Math" panose="02040503050406030204" pitchFamily="18" charset="0"/>
                                        </a:rPr>
                                        <m:t>log</m:t>
                                      </m:r>
                                    </m:fName>
                                    <m:e>
                                      <m:d>
                                        <m:dPr>
                                          <m:ctrlP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e>
                                      </m:d>
                                    </m:e>
                                  </m:func>
                                </m:e>
                              </m:d>
                            </m:e>
                          </m:func>
                        </m:e>
                      </m:func>
                    </m:oMath>
                  </m:oMathPara>
                </a14:m>
                <a:endParaRPr lang="en-NO" sz="2000" dirty="0"/>
              </a:p>
            </p:txBody>
          </p:sp>
        </mc:Choice>
        <mc:Fallback>
          <p:sp>
            <p:nvSpPr>
              <p:cNvPr id="24" name="TextBox 23">
                <a:extLst>
                  <a:ext uri="{FF2B5EF4-FFF2-40B4-BE49-F238E27FC236}">
                    <a16:creationId xmlns:a16="http://schemas.microsoft.com/office/drawing/2014/main" id="{02E77A0F-92D8-62C6-49D5-5E1D1488CC8D}"/>
                  </a:ext>
                </a:extLst>
              </p:cNvPr>
              <p:cNvSpPr txBox="1">
                <a:spLocks noRot="1" noChangeAspect="1" noMove="1" noResize="1" noEditPoints="1" noAdjustHandles="1" noChangeArrowheads="1" noChangeShapeType="1" noTextEdit="1"/>
              </p:cNvSpPr>
              <p:nvPr/>
            </p:nvSpPr>
            <p:spPr>
              <a:xfrm>
                <a:off x="4138116" y="4930552"/>
                <a:ext cx="7369276" cy="492892"/>
              </a:xfrm>
              <a:prstGeom prst="rect">
                <a:avLst/>
              </a:prstGeom>
              <a:blipFill>
                <a:blip r:embed="rId9"/>
                <a:stretch>
                  <a:fillRect t="-2500" b="-12500"/>
                </a:stretch>
              </a:blipFill>
            </p:spPr>
            <p:txBody>
              <a:bodyPr/>
              <a:lstStyle/>
              <a:p>
                <a:r>
                  <a:rPr lang="en-NO">
                    <a:noFill/>
                  </a:rPr>
                  <a:t> </a:t>
                </a:r>
              </a:p>
            </p:txBody>
          </p:sp>
        </mc:Fallback>
      </mc:AlternateContent>
      <p:sp>
        <p:nvSpPr>
          <p:cNvPr id="27" name="TextBox 26">
            <a:extLst>
              <a:ext uri="{FF2B5EF4-FFF2-40B4-BE49-F238E27FC236}">
                <a16:creationId xmlns:a16="http://schemas.microsoft.com/office/drawing/2014/main" id="{AF3E1A1D-39AE-EFDC-1D61-A031C424169C}"/>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Full Bayesian?</a:t>
            </a:r>
          </a:p>
        </p:txBody>
      </p:sp>
      <p:sp>
        <p:nvSpPr>
          <p:cNvPr id="28" name="TextBox 27">
            <a:extLst>
              <a:ext uri="{FF2B5EF4-FFF2-40B4-BE49-F238E27FC236}">
                <a16:creationId xmlns:a16="http://schemas.microsoft.com/office/drawing/2014/main" id="{E645785B-7CCD-B16C-F040-C70B95098814}"/>
              </a:ext>
            </a:extLst>
          </p:cNvPr>
          <p:cNvSpPr txBox="1"/>
          <p:nvPr/>
        </p:nvSpPr>
        <p:spPr>
          <a:xfrm>
            <a:off x="6096000" y="268915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Kullback-Leibler (KL) Divergence</a:t>
            </a: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2FF0EC09-EE03-5F37-5330-8FC945D9D550}"/>
                  </a:ext>
                </a:extLst>
              </p:cNvPr>
              <p:cNvSpPr txBox="1"/>
              <p:nvPr/>
            </p:nvSpPr>
            <p:spPr>
              <a:xfrm>
                <a:off x="3993001" y="3015334"/>
                <a:ext cx="7373678" cy="7818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𝐾𝐿</m:t>
                      </m:r>
                      <m:d>
                        <m:dPr>
                          <m:begChr m:val="["/>
                          <m:endChr m:val="]"/>
                          <m:ctrlPr>
                            <a:rPr lang="nb-NO"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smtClean="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r>
                            <a:rPr lang="nb-NO"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e>
                      </m:d>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chr m:val="∑"/>
                          <m:supHide m:val="on"/>
                          <m:ctrlPr>
                            <a:rPr lang="nb-NO" i="1" smtClean="0">
                              <a:solidFill>
                                <a:schemeClr val="tx1"/>
                              </a:solidFill>
                              <a:latin typeface="Cambria Math" panose="02040503050406030204" pitchFamily="18" charset="0"/>
                            </a:rPr>
                          </m:ctrlPr>
                        </m:naryPr>
                        <m:sub>
                          <m:r>
                            <a:rPr lang="nb-NO" b="0" i="1" smtClean="0">
                              <a:solidFill>
                                <a:schemeClr val="tx1"/>
                              </a:solidFill>
                              <a:latin typeface="Cambria Math" panose="02040503050406030204" pitchFamily="18" charset="0"/>
                            </a:rPr>
                            <m:t>𝑤</m:t>
                          </m:r>
                        </m:sub>
                        <m:sup/>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func>
                            <m:funcPr>
                              <m:ctrlPr>
                                <a:rPr lang="nb-NO" b="0" i="1" smtClean="0">
                                  <a:solidFill>
                                    <a:schemeClr val="tx1"/>
                                  </a:solidFill>
                                  <a:latin typeface="Cambria Math" panose="02040503050406030204" pitchFamily="18" charset="0"/>
                                </a:rPr>
                              </m:ctrlPr>
                            </m:funcPr>
                            <m:fName>
                              <m:r>
                                <m:rPr>
                                  <m:sty m:val="p"/>
                                </m:rPr>
                                <a:rPr lang="nb-NO" b="0" i="0" smtClean="0">
                                  <a:solidFill>
                                    <a:schemeClr val="tx1"/>
                                  </a:solidFill>
                                  <a:latin typeface="Cambria Math" panose="02040503050406030204" pitchFamily="18" charset="0"/>
                                </a:rPr>
                                <m:t>log</m:t>
                              </m:r>
                            </m:fName>
                            <m:e>
                              <m:d>
                                <m:dPr>
                                  <m:ctrlPr>
                                    <a:rPr lang="nb-NO" b="0" i="1" smtClean="0">
                                      <a:solidFill>
                                        <a:schemeClr val="tx1"/>
                                      </a:solidFill>
                                      <a:latin typeface="Cambria Math" panose="02040503050406030204" pitchFamily="18" charset="0"/>
                                    </a:rPr>
                                  </m:ctrlPr>
                                </m:dPr>
                                <m:e>
                                  <m:f>
                                    <m:fPr>
                                      <m:ctrlPr>
                                        <a:rPr lang="nb-NO" i="1">
                                          <a:solidFill>
                                            <a:schemeClr val="tx1"/>
                                          </a:solidFill>
                                          <a:latin typeface="Cambria Math" panose="02040503050406030204" pitchFamily="18" charset="0"/>
                                        </a:rPr>
                                      </m:ctrlPr>
                                    </m:fPr>
                                    <m:num>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num>
                                    <m:den>
                                      <m:r>
                                        <a:rPr lang="nb-NO" i="1" smtClean="0">
                                          <a:solidFill>
                                            <a:srgbClr val="92D050"/>
                                          </a:solidFill>
                                          <a:latin typeface="Cambria Math" panose="02040503050406030204" pitchFamily="18" charset="0"/>
                                        </a:rPr>
                                        <m:t>𝑝</m:t>
                                      </m:r>
                                      <m:d>
                                        <m:dPr>
                                          <m:ctrlPr>
                                            <a:rPr lang="nb-NO" i="1">
                                              <a:solidFill>
                                                <a:srgbClr val="92D050"/>
                                              </a:solidFill>
                                              <a:latin typeface="Cambria Math" panose="02040503050406030204" pitchFamily="18" charset="0"/>
                                            </a:rPr>
                                          </m:ctrlPr>
                                        </m:dPr>
                                        <m:e>
                                          <m:r>
                                            <a:rPr lang="nb-NO" i="1">
                                              <a:solidFill>
                                                <a:srgbClr val="92D050"/>
                                              </a:solidFill>
                                              <a:latin typeface="Cambria Math" panose="02040503050406030204" pitchFamily="18" charset="0"/>
                                            </a:rPr>
                                            <m:t>𝑤</m:t>
                                          </m:r>
                                        </m:e>
                                        <m:e>
                                          <m:r>
                                            <a:rPr lang="nb-NO" i="1">
                                              <a:solidFill>
                                                <a:srgbClr val="92D050"/>
                                              </a:solidFill>
                                              <a:latin typeface="Cambria Math" panose="02040503050406030204" pitchFamily="18" charset="0"/>
                                            </a:rPr>
                                            <m:t>𝐷</m:t>
                                          </m:r>
                                        </m:e>
                                      </m:d>
                                    </m:den>
                                  </m:f>
                                </m:e>
                              </m:d>
                            </m:e>
                          </m:func>
                        </m:e>
                      </m:nary>
                    </m:oMath>
                  </m:oMathPara>
                </a14:m>
                <a:endParaRPr lang="en-NO" dirty="0">
                  <a:solidFill>
                    <a:schemeClr val="tx1"/>
                  </a:solidFill>
                </a:endParaRPr>
              </a:p>
            </p:txBody>
          </p:sp>
        </mc:Choice>
        <mc:Fallback>
          <p:sp>
            <p:nvSpPr>
              <p:cNvPr id="29" name="TextBox 28">
                <a:extLst>
                  <a:ext uri="{FF2B5EF4-FFF2-40B4-BE49-F238E27FC236}">
                    <a16:creationId xmlns:a16="http://schemas.microsoft.com/office/drawing/2014/main" id="{2FF0EC09-EE03-5F37-5330-8FC945D9D550}"/>
                  </a:ext>
                </a:extLst>
              </p:cNvPr>
              <p:cNvSpPr txBox="1">
                <a:spLocks noRot="1" noChangeAspect="1" noMove="1" noResize="1" noEditPoints="1" noAdjustHandles="1" noChangeArrowheads="1" noChangeShapeType="1" noTextEdit="1"/>
              </p:cNvSpPr>
              <p:nvPr/>
            </p:nvSpPr>
            <p:spPr>
              <a:xfrm>
                <a:off x="3993001" y="3015334"/>
                <a:ext cx="7373678" cy="781881"/>
              </a:xfrm>
              <a:prstGeom prst="rect">
                <a:avLst/>
              </a:prstGeom>
              <a:blipFill>
                <a:blip r:embed="rId10"/>
                <a:stretch>
                  <a:fillRect t="-115873" b="-165079"/>
                </a:stretch>
              </a:blipFill>
            </p:spPr>
            <p:txBody>
              <a:bodyPr/>
              <a:lstStyle/>
              <a:p>
                <a:r>
                  <a:rPr lang="en-NO">
                    <a:noFill/>
                  </a:rPr>
                  <a:t> </a:t>
                </a:r>
              </a:p>
            </p:txBody>
          </p:sp>
        </mc:Fallback>
      </mc:AlternateContent>
    </p:spTree>
    <p:extLst>
      <p:ext uri="{BB962C8B-B14F-4D97-AF65-F5344CB8AC3E}">
        <p14:creationId xmlns:p14="http://schemas.microsoft.com/office/powerpoint/2010/main" val="4126581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4"/>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sp>
        <p:nvSpPr>
          <p:cNvPr id="18" name="TextBox 17">
            <a:extLst>
              <a:ext uri="{FF2B5EF4-FFF2-40B4-BE49-F238E27FC236}">
                <a16:creationId xmlns:a16="http://schemas.microsoft.com/office/drawing/2014/main" id="{3EC40D62-DE0E-9E3B-53B7-E45B5F8CA1F3}"/>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Full Bayesian? Do we need it?</a:t>
            </a:r>
          </a:p>
        </p:txBody>
      </p:sp>
      <p:cxnSp>
        <p:nvCxnSpPr>
          <p:cNvPr id="10" name="Straight Arrow Connector 9">
            <a:extLst>
              <a:ext uri="{FF2B5EF4-FFF2-40B4-BE49-F238E27FC236}">
                <a16:creationId xmlns:a16="http://schemas.microsoft.com/office/drawing/2014/main" id="{77FE66EA-2340-8056-4496-D48068A8C088}"/>
              </a:ext>
            </a:extLst>
          </p:cNvPr>
          <p:cNvCxnSpPr>
            <a:cxnSpLocks/>
          </p:cNvCxnSpPr>
          <p:nvPr/>
        </p:nvCxnSpPr>
        <p:spPr>
          <a:xfrm>
            <a:off x="2482082" y="6636723"/>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0479D1-A710-BE19-DD60-1F863C9969B5}"/>
              </a:ext>
            </a:extLst>
          </p:cNvPr>
          <p:cNvCxnSpPr>
            <a:cxnSpLocks/>
          </p:cNvCxnSpPr>
          <p:nvPr/>
        </p:nvCxnSpPr>
        <p:spPr>
          <a:xfrm flipV="1">
            <a:off x="2482082" y="4977749"/>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4BE05B5F-F5CF-068F-F4F7-B056957B6C4A}"/>
              </a:ext>
            </a:extLst>
          </p:cNvPr>
          <p:cNvSpPr/>
          <p:nvPr/>
        </p:nvSpPr>
        <p:spPr>
          <a:xfrm>
            <a:off x="2628593" y="5256871"/>
            <a:ext cx="2458883" cy="1215982"/>
          </a:xfrm>
          <a:custGeom>
            <a:avLst/>
            <a:gdLst>
              <a:gd name="connsiteX0" fmla="*/ 0 w 2551099"/>
              <a:gd name="connsiteY0" fmla="*/ 1185246 h 1215982"/>
              <a:gd name="connsiteX1" fmla="*/ 245889 w 2551099"/>
              <a:gd name="connsiteY1" fmla="*/ 1116089 h 1215982"/>
              <a:gd name="connsiteX2" fmla="*/ 422622 w 2551099"/>
              <a:gd name="connsiteY2" fmla="*/ 947041 h 1215982"/>
              <a:gd name="connsiteX3" fmla="*/ 668511 w 2551099"/>
              <a:gd name="connsiteY3" fmla="*/ 1016197 h 1215982"/>
              <a:gd name="connsiteX4" fmla="*/ 1091133 w 2551099"/>
              <a:gd name="connsiteY4" fmla="*/ 885568 h 1215982"/>
              <a:gd name="connsiteX5" fmla="*/ 1221761 w 2551099"/>
              <a:gd name="connsiteY5" fmla="*/ 701152 h 1215982"/>
              <a:gd name="connsiteX6" fmla="*/ 1413862 w 2551099"/>
              <a:gd name="connsiteY6" fmla="*/ 101797 h 1215982"/>
              <a:gd name="connsiteX7" fmla="*/ 1644383 w 2551099"/>
              <a:gd name="connsiteY7" fmla="*/ 86429 h 1215982"/>
              <a:gd name="connsiteX8" fmla="*/ 1967113 w 2551099"/>
              <a:gd name="connsiteY8" fmla="*/ 962409 h 1215982"/>
              <a:gd name="connsiteX9" fmla="*/ 2151529 w 2551099"/>
              <a:gd name="connsiteY9" fmla="*/ 1077669 h 1215982"/>
              <a:gd name="connsiteX10" fmla="*/ 2551099 w 2551099"/>
              <a:gd name="connsiteY10" fmla="*/ 1215982 h 12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1099" h="1215982">
                <a:moveTo>
                  <a:pt x="0" y="1185246"/>
                </a:moveTo>
                <a:cubicBezTo>
                  <a:pt x="87726" y="1170518"/>
                  <a:pt x="175452" y="1155790"/>
                  <a:pt x="245889" y="1116089"/>
                </a:cubicBezTo>
                <a:cubicBezTo>
                  <a:pt x="316326" y="1076388"/>
                  <a:pt x="352185" y="963690"/>
                  <a:pt x="422622" y="947041"/>
                </a:cubicBezTo>
                <a:cubicBezTo>
                  <a:pt x="493059" y="930392"/>
                  <a:pt x="557093" y="1026442"/>
                  <a:pt x="668511" y="1016197"/>
                </a:cubicBezTo>
                <a:cubicBezTo>
                  <a:pt x="779930" y="1005951"/>
                  <a:pt x="998925" y="938075"/>
                  <a:pt x="1091133" y="885568"/>
                </a:cubicBezTo>
                <a:cubicBezTo>
                  <a:pt x="1183341" y="833060"/>
                  <a:pt x="1167973" y="831780"/>
                  <a:pt x="1221761" y="701152"/>
                </a:cubicBezTo>
                <a:cubicBezTo>
                  <a:pt x="1275549" y="570524"/>
                  <a:pt x="1343425" y="204251"/>
                  <a:pt x="1413862" y="101797"/>
                </a:cubicBezTo>
                <a:cubicBezTo>
                  <a:pt x="1484299" y="-657"/>
                  <a:pt x="1552175" y="-57006"/>
                  <a:pt x="1644383" y="86429"/>
                </a:cubicBezTo>
                <a:cubicBezTo>
                  <a:pt x="1736591" y="229864"/>
                  <a:pt x="1882589" y="797202"/>
                  <a:pt x="1967113" y="962409"/>
                </a:cubicBezTo>
                <a:cubicBezTo>
                  <a:pt x="2051637" y="1127616"/>
                  <a:pt x="2054198" y="1035407"/>
                  <a:pt x="2151529" y="1077669"/>
                </a:cubicBezTo>
                <a:cubicBezTo>
                  <a:pt x="2248860" y="1119931"/>
                  <a:pt x="2399979" y="1167956"/>
                  <a:pt x="2551099" y="1215982"/>
                </a:cubicBezTo>
              </a:path>
            </a:pathLst>
          </a:custGeom>
          <a:ln>
            <a:solidFill>
              <a:srgbClr val="92D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NO"/>
          </a:p>
        </p:txBody>
      </p:sp>
      <p:sp>
        <p:nvSpPr>
          <p:cNvPr id="14" name="Freeform 13">
            <a:extLst>
              <a:ext uri="{FF2B5EF4-FFF2-40B4-BE49-F238E27FC236}">
                <a16:creationId xmlns:a16="http://schemas.microsoft.com/office/drawing/2014/main" id="{1FC76C13-9512-E417-F995-D1E03439AE35}"/>
              </a:ext>
            </a:extLst>
          </p:cNvPr>
          <p:cNvSpPr/>
          <p:nvPr/>
        </p:nvSpPr>
        <p:spPr>
          <a:xfrm>
            <a:off x="2775102" y="5320247"/>
            <a:ext cx="2458883" cy="1137237"/>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00B0F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00B0F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B7E493-571F-8FB1-12F9-E59BEEFEADCF}"/>
                  </a:ext>
                </a:extLst>
              </p:cNvPr>
              <p:cNvSpPr txBox="1"/>
              <p:nvPr/>
            </p:nvSpPr>
            <p:spPr>
              <a:xfrm>
                <a:off x="4089977" y="4925121"/>
                <a:ext cx="9974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m:oMathPara>
                </a14:m>
                <a:endParaRPr lang="en-NO" dirty="0">
                  <a:solidFill>
                    <a:srgbClr val="92D050"/>
                  </a:solidFill>
                </a:endParaRPr>
              </a:p>
            </p:txBody>
          </p:sp>
        </mc:Choice>
        <mc:Fallback xmlns="">
          <p:sp>
            <p:nvSpPr>
              <p:cNvPr id="15" name="TextBox 14">
                <a:extLst>
                  <a:ext uri="{FF2B5EF4-FFF2-40B4-BE49-F238E27FC236}">
                    <a16:creationId xmlns:a16="http://schemas.microsoft.com/office/drawing/2014/main" id="{FCB7E493-571F-8FB1-12F9-E59BEEFEADCF}"/>
                  </a:ext>
                </a:extLst>
              </p:cNvPr>
              <p:cNvSpPr txBox="1">
                <a:spLocks noRot="1" noChangeAspect="1" noMove="1" noResize="1" noEditPoints="1" noAdjustHandles="1" noChangeArrowheads="1" noChangeShapeType="1" noTextEdit="1"/>
              </p:cNvSpPr>
              <p:nvPr/>
            </p:nvSpPr>
            <p:spPr>
              <a:xfrm>
                <a:off x="4089977" y="4925121"/>
                <a:ext cx="997499" cy="369332"/>
              </a:xfrm>
              <a:prstGeom prst="rect">
                <a:avLst/>
              </a:prstGeom>
              <a:blipFill>
                <a:blip r:embed="rId5"/>
                <a:stretch>
                  <a:fillRect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84C1D-EFFB-67CE-55F3-512F5E6087DE}"/>
                  </a:ext>
                </a:extLst>
              </p:cNvPr>
              <p:cNvSpPr txBox="1"/>
              <p:nvPr/>
            </p:nvSpPr>
            <p:spPr>
              <a:xfrm>
                <a:off x="2965738" y="5486649"/>
                <a:ext cx="75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oMath>
                  </m:oMathPara>
                </a14:m>
                <a:endParaRPr lang="en-NO" dirty="0">
                  <a:solidFill>
                    <a:srgbClr val="00B0F0"/>
                  </a:solidFill>
                </a:endParaRPr>
              </a:p>
            </p:txBody>
          </p:sp>
        </mc:Choice>
        <mc:Fallback xmlns="">
          <p:sp>
            <p:nvSpPr>
              <p:cNvPr id="16" name="TextBox 15">
                <a:extLst>
                  <a:ext uri="{FF2B5EF4-FFF2-40B4-BE49-F238E27FC236}">
                    <a16:creationId xmlns:a16="http://schemas.microsoft.com/office/drawing/2014/main" id="{73284C1D-EFFB-67CE-55F3-512F5E6087DE}"/>
                  </a:ext>
                </a:extLst>
              </p:cNvPr>
              <p:cNvSpPr txBox="1">
                <a:spLocks noRot="1" noChangeAspect="1" noMove="1" noResize="1" noEditPoints="1" noAdjustHandles="1" noChangeArrowheads="1" noChangeShapeType="1" noTextEdit="1"/>
              </p:cNvSpPr>
              <p:nvPr/>
            </p:nvSpPr>
            <p:spPr>
              <a:xfrm>
                <a:off x="2965738" y="5486649"/>
                <a:ext cx="759414" cy="369332"/>
              </a:xfrm>
              <a:prstGeom prst="rect">
                <a:avLst/>
              </a:prstGeom>
              <a:blipFill>
                <a:blip r:embed="rId7"/>
                <a:stretch>
                  <a:fillRect l="-4918" r="-6557" b="-23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A1611F-60DE-C719-8FFD-72E60C280B6A}"/>
                  </a:ext>
                </a:extLst>
              </p:cNvPr>
              <p:cNvSpPr txBox="1"/>
              <p:nvPr/>
            </p:nvSpPr>
            <p:spPr>
              <a:xfrm>
                <a:off x="-1690639" y="3690769"/>
                <a:ext cx="6440556" cy="844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limLoc m:val="undOvr"/>
                          <m:subHide m:val="on"/>
                          <m:supHide m:val="on"/>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naryPr>
                        <m:sub/>
                        <m:sup/>
                        <m:e>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nary>
                    </m:oMath>
                  </m:oMathPara>
                </a14:m>
                <a:endParaRPr lang="en-NO" dirty="0"/>
              </a:p>
            </p:txBody>
          </p:sp>
        </mc:Choice>
        <mc:Fallback xmlns="">
          <p:sp>
            <p:nvSpPr>
              <p:cNvPr id="17" name="TextBox 16">
                <a:extLst>
                  <a:ext uri="{FF2B5EF4-FFF2-40B4-BE49-F238E27FC236}">
                    <a16:creationId xmlns:a16="http://schemas.microsoft.com/office/drawing/2014/main" id="{D1A1611F-60DE-C719-8FFD-72E60C280B6A}"/>
                  </a:ext>
                </a:extLst>
              </p:cNvPr>
              <p:cNvSpPr txBox="1">
                <a:spLocks noRot="1" noChangeAspect="1" noMove="1" noResize="1" noEditPoints="1" noAdjustHandles="1" noChangeArrowheads="1" noChangeShapeType="1" noTextEdit="1"/>
              </p:cNvSpPr>
              <p:nvPr/>
            </p:nvSpPr>
            <p:spPr>
              <a:xfrm>
                <a:off x="-1690639" y="3690769"/>
                <a:ext cx="6440556" cy="844398"/>
              </a:xfrm>
              <a:prstGeom prst="rect">
                <a:avLst/>
              </a:prstGeom>
              <a:blipFill>
                <a:blip r:embed="rId8"/>
                <a:stretch>
                  <a:fillRect t="-135294" b="-185294"/>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CD0AB5D9-140A-0996-7CBF-7665675950CB}"/>
              </a:ext>
            </a:extLst>
          </p:cNvPr>
          <p:cNvCxnSpPr>
            <a:cxnSpLocks/>
          </p:cNvCxnSpPr>
          <p:nvPr/>
        </p:nvCxnSpPr>
        <p:spPr>
          <a:xfrm>
            <a:off x="4076539" y="5320311"/>
            <a:ext cx="0" cy="1316412"/>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3E7A17-9D90-A592-2CE7-B77240E1A99A}"/>
              </a:ext>
            </a:extLst>
          </p:cNvPr>
          <p:cNvCxnSpPr>
            <a:cxnSpLocks/>
          </p:cNvCxnSpPr>
          <p:nvPr/>
        </p:nvCxnSpPr>
        <p:spPr>
          <a:xfrm flipH="1">
            <a:off x="4069749" y="5906950"/>
            <a:ext cx="366390" cy="0"/>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BC1A39-F5C8-B0BF-966C-7CB7EE137144}"/>
                  </a:ext>
                </a:extLst>
              </p:cNvPr>
              <p:cNvSpPr txBox="1"/>
              <p:nvPr/>
            </p:nvSpPr>
            <p:spPr>
              <a:xfrm>
                <a:off x="132491" y="4703652"/>
                <a:ext cx="2229940" cy="285494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nb-NO" b="0" i="0"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Surrogate</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nb-NO"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6" name="TextBox 25">
                <a:extLst>
                  <a:ext uri="{FF2B5EF4-FFF2-40B4-BE49-F238E27FC236}">
                    <a16:creationId xmlns:a16="http://schemas.microsoft.com/office/drawing/2014/main" id="{7ABC1A39-F5C8-B0BF-966C-7CB7EE137144}"/>
                  </a:ext>
                </a:extLst>
              </p:cNvPr>
              <p:cNvSpPr txBox="1">
                <a:spLocks noRot="1" noChangeAspect="1" noMove="1" noResize="1" noEditPoints="1" noAdjustHandles="1" noChangeArrowheads="1" noChangeShapeType="1" noTextEdit="1"/>
              </p:cNvSpPr>
              <p:nvPr/>
            </p:nvSpPr>
            <p:spPr>
              <a:xfrm>
                <a:off x="132491" y="4703652"/>
                <a:ext cx="2229940" cy="2854940"/>
              </a:xfrm>
              <a:prstGeom prst="rect">
                <a:avLst/>
              </a:prstGeom>
              <a:blipFill>
                <a:blip r:embed="rId9"/>
                <a:stretch>
                  <a:fillRect l="-3955" t="-885"/>
                </a:stretch>
              </a:blipFill>
            </p:spPr>
            <p:txBody>
              <a:bodyPr/>
              <a:lstStyle/>
              <a:p>
                <a:r>
                  <a:rPr lang="en-NO">
                    <a:noFill/>
                  </a:rPr>
                  <a:t> </a:t>
                </a:r>
              </a:p>
            </p:txBody>
          </p:sp>
        </mc:Fallback>
      </mc:AlternateContent>
      <p:pic>
        <p:nvPicPr>
          <p:cNvPr id="6" name="Picture 5">
            <a:extLst>
              <a:ext uri="{FF2B5EF4-FFF2-40B4-BE49-F238E27FC236}">
                <a16:creationId xmlns:a16="http://schemas.microsoft.com/office/drawing/2014/main" id="{40FD7E79-FDA2-C0A5-64A6-6C0B79A4AC97}"/>
              </a:ext>
            </a:extLst>
          </p:cNvPr>
          <p:cNvPicPr>
            <a:picLocks noChangeAspect="1"/>
          </p:cNvPicPr>
          <p:nvPr/>
        </p:nvPicPr>
        <p:blipFill>
          <a:blip r:embed="rId10"/>
          <a:stretch>
            <a:fillRect/>
          </a:stretch>
        </p:blipFill>
        <p:spPr>
          <a:xfrm>
            <a:off x="7672944" y="60308"/>
            <a:ext cx="4481493" cy="1992753"/>
          </a:xfrm>
          <a:prstGeom prst="rect">
            <a:avLst/>
          </a:prstGeom>
        </p:spPr>
      </p:pic>
      <p:pic>
        <p:nvPicPr>
          <p:cNvPr id="8" name="Picture 7">
            <a:extLst>
              <a:ext uri="{FF2B5EF4-FFF2-40B4-BE49-F238E27FC236}">
                <a16:creationId xmlns:a16="http://schemas.microsoft.com/office/drawing/2014/main" id="{82A80525-0A4F-060F-5C2E-FFFA6C8C733D}"/>
              </a:ext>
            </a:extLst>
          </p:cNvPr>
          <p:cNvPicPr>
            <a:picLocks noChangeAspect="1"/>
          </p:cNvPicPr>
          <p:nvPr/>
        </p:nvPicPr>
        <p:blipFill>
          <a:blip r:embed="rId11"/>
          <a:stretch>
            <a:fillRect/>
          </a:stretch>
        </p:blipFill>
        <p:spPr>
          <a:xfrm>
            <a:off x="7166344" y="33435"/>
            <a:ext cx="4979437" cy="2010745"/>
          </a:xfrm>
          <a:prstGeom prst="rect">
            <a:avLst/>
          </a:prstGeom>
        </p:spPr>
      </p:pic>
      <p:pic>
        <p:nvPicPr>
          <p:cNvPr id="5" name="Picture 4">
            <a:extLst>
              <a:ext uri="{FF2B5EF4-FFF2-40B4-BE49-F238E27FC236}">
                <a16:creationId xmlns:a16="http://schemas.microsoft.com/office/drawing/2014/main" id="{172B0BAD-2F74-6B28-6635-43A1A9B73477}"/>
              </a:ext>
            </a:extLst>
          </p:cNvPr>
          <p:cNvPicPr>
            <a:picLocks noChangeAspect="1"/>
          </p:cNvPicPr>
          <p:nvPr/>
        </p:nvPicPr>
        <p:blipFill>
          <a:blip r:embed="rId12"/>
          <a:stretch>
            <a:fillRect/>
          </a:stretch>
        </p:blipFill>
        <p:spPr>
          <a:xfrm>
            <a:off x="9036413" y="4446383"/>
            <a:ext cx="2675094" cy="1747728"/>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CF61CC-DF89-BC44-4882-51BCA034B294}"/>
                  </a:ext>
                </a:extLst>
              </p:cNvPr>
              <p:cNvSpPr txBox="1"/>
              <p:nvPr/>
            </p:nvSpPr>
            <p:spPr>
              <a:xfrm>
                <a:off x="4592597" y="4866917"/>
                <a:ext cx="5289816" cy="811768"/>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m:rPr>
                          <m:sty m:val="p"/>
                        </m:rPr>
                        <a:rPr lang="nb-NO" sz="2000" b="0" i="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Aleatoric</m:t>
                      </m:r>
                      <m:r>
                        <a:rPr lang="nb-NO" sz="2000" b="0" i="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m:rPr>
                          <m:sty m:val="p"/>
                        </m:rPr>
                        <a:rPr lang="nb-NO" sz="200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uncertainty</m:t>
                      </m:r>
                    </m:oMath>
                  </m:oMathPara>
                </a14:m>
                <a:endParaRPr lang="nb-NO" sz="2000" b="0" cap="small" dirty="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ndParaRPr>
              </a:p>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m:rPr>
                          <m:sty m:val="p"/>
                        </m:rP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Epistemic</m:t>
                      </m:r>
                      <m: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m:rPr>
                          <m:sty m:val="p"/>
                        </m:rP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uncertainty</m:t>
                      </m:r>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cs typeface="Times New Roman" panose="02020603050405020304" pitchFamily="18" charset="0"/>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7" name="TextBox 26">
                <a:extLst>
                  <a:ext uri="{FF2B5EF4-FFF2-40B4-BE49-F238E27FC236}">
                    <a16:creationId xmlns:a16="http://schemas.microsoft.com/office/drawing/2014/main" id="{EACF61CC-DF89-BC44-4882-51BCA034B294}"/>
                  </a:ext>
                </a:extLst>
              </p:cNvPr>
              <p:cNvSpPr txBox="1">
                <a:spLocks noRot="1" noChangeAspect="1" noMove="1" noResize="1" noEditPoints="1" noAdjustHandles="1" noChangeArrowheads="1" noChangeShapeType="1" noTextEdit="1"/>
              </p:cNvSpPr>
              <p:nvPr/>
            </p:nvSpPr>
            <p:spPr>
              <a:xfrm>
                <a:off x="4592597" y="4866917"/>
                <a:ext cx="5289816" cy="811768"/>
              </a:xfrm>
              <a:prstGeom prst="rect">
                <a:avLst/>
              </a:prstGeom>
              <a:blipFill>
                <a:blip r:embed="rId13"/>
                <a:stretch>
                  <a:fillRect t="-4615" b="-12308"/>
                </a:stretch>
              </a:blipFill>
            </p:spPr>
            <p:txBody>
              <a:bodyPr/>
              <a:lstStyle/>
              <a:p>
                <a:r>
                  <a:rPr lang="en-NO">
                    <a:noFill/>
                  </a:rPr>
                  <a:t> </a:t>
                </a:r>
              </a:p>
            </p:txBody>
          </p:sp>
        </mc:Fallback>
      </mc:AlternateContent>
      <p:sp>
        <p:nvSpPr>
          <p:cNvPr id="20" name="TextBox 19">
            <a:extLst>
              <a:ext uri="{FF2B5EF4-FFF2-40B4-BE49-F238E27FC236}">
                <a16:creationId xmlns:a16="http://schemas.microsoft.com/office/drawing/2014/main" id="{BC7179AC-BDD1-45E1-112E-52CE58C69AEC}"/>
              </a:ext>
            </a:extLst>
          </p:cNvPr>
          <p:cNvSpPr txBox="1"/>
          <p:nvPr/>
        </p:nvSpPr>
        <p:spPr>
          <a:xfrm>
            <a:off x="5438992" y="2827574"/>
            <a:ext cx="4826332" cy="646331"/>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Variational free energy or expected lower bound </a:t>
            </a:r>
          </a:p>
          <a:p>
            <a:r>
              <a:rPr lang="en-GB" dirty="0">
                <a:latin typeface="Times New Roman" panose="02020603050405020304" pitchFamily="18" charset="0"/>
                <a:cs typeface="Times New Roman" panose="02020603050405020304" pitchFamily="18" charset="0"/>
              </a:rPr>
              <a:t>	</a:t>
            </a:r>
            <a:r>
              <a:rPr lang="en-GB" sz="1800" dirty="0">
                <a:effectLst/>
                <a:latin typeface="Times New Roman" panose="02020603050405020304" pitchFamily="18" charset="0"/>
                <a:cs typeface="Times New Roman" panose="02020603050405020304" pitchFamily="18" charset="0"/>
              </a:rPr>
              <a:t>(Saul et al., 1996, Neal and Hinton, 1998) </a:t>
            </a:r>
            <a:endParaRPr lang="en-GB"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116E4D5-B79D-3138-60CF-38A6DD87DA76}"/>
                  </a:ext>
                </a:extLst>
              </p:cNvPr>
              <p:cNvSpPr txBox="1"/>
              <p:nvPr/>
            </p:nvSpPr>
            <p:spPr>
              <a:xfrm>
                <a:off x="4076539" y="3522284"/>
                <a:ext cx="7369276" cy="4928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sz="2000" b="0" i="1" smtClean="0">
                              <a:latin typeface="Cambria Math" panose="02040503050406030204" pitchFamily="18" charset="0"/>
                            </a:rPr>
                          </m:ctrlPr>
                        </m:sSupPr>
                        <m:e>
                          <m:r>
                            <a:rPr lang="nb-NO" sz="2000" b="0" i="1" smtClean="0">
                              <a:solidFill>
                                <a:schemeClr val="accent3"/>
                              </a:solidFill>
                              <a:latin typeface="Cambria Math" panose="02040503050406030204" pitchFamily="18" charset="0"/>
                            </a:rPr>
                            <m:t>𝜃</m:t>
                          </m:r>
                        </m:e>
                        <m:sup>
                          <m:r>
                            <a:rPr lang="nb-NO" sz="2000" b="0" i="1" smtClean="0">
                              <a:latin typeface="Cambria Math" panose="02040503050406030204" pitchFamily="18" charset="0"/>
                            </a:rPr>
                            <m:t>∗</m:t>
                          </m:r>
                        </m:sup>
                      </m:sSup>
                      <m:r>
                        <a:rPr lang="nb-NO" sz="2000" b="0" i="1" smtClean="0">
                          <a:latin typeface="Cambria Math" panose="02040503050406030204" pitchFamily="18" charset="0"/>
                        </a:rPr>
                        <m:t>=</m:t>
                      </m:r>
                      <m:func>
                        <m:funcPr>
                          <m:ctrlPr>
                            <a:rPr lang="nb-NO" sz="2000" b="0" i="1" smtClean="0">
                              <a:latin typeface="Cambria Math" panose="02040503050406030204" pitchFamily="18" charset="0"/>
                            </a:rPr>
                          </m:ctrlPr>
                        </m:funcPr>
                        <m:fName>
                          <m:r>
                            <m:rPr>
                              <m:sty m:val="p"/>
                            </m:rPr>
                            <a:rPr lang="nb-NO" sz="2000" b="0" i="0" smtClean="0">
                              <a:latin typeface="Cambria Math" panose="02040503050406030204" pitchFamily="18" charset="0"/>
                            </a:rPr>
                            <m:t>arg</m:t>
                          </m:r>
                        </m:fName>
                        <m:e>
                          <m:func>
                            <m:funcPr>
                              <m:ctrlPr>
                                <a:rPr lang="nb-NO" sz="2000" b="0" i="1" smtClean="0">
                                  <a:latin typeface="Cambria Math" panose="02040503050406030204" pitchFamily="18" charset="0"/>
                                </a:rPr>
                              </m:ctrlPr>
                            </m:funcPr>
                            <m:fName>
                              <m:limLow>
                                <m:limLowPr>
                                  <m:ctrlPr>
                                    <a:rPr lang="nb-NO" sz="2000" b="0" i="1" smtClean="0">
                                      <a:latin typeface="Cambria Math" panose="02040503050406030204" pitchFamily="18" charset="0"/>
                                    </a:rPr>
                                  </m:ctrlPr>
                                </m:limLowPr>
                                <m:e>
                                  <m:r>
                                    <m:rPr>
                                      <m:sty m:val="p"/>
                                    </m:rPr>
                                    <a:rPr lang="nb-NO" sz="2000" b="0" i="0" smtClean="0">
                                      <a:latin typeface="Cambria Math" panose="02040503050406030204" pitchFamily="18" charset="0"/>
                                    </a:rPr>
                                    <m:t>min</m:t>
                                  </m:r>
                                </m:e>
                                <m:lim>
                                  <m: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𝜃</m:t>
                                  </m:r>
                                </m:lim>
                              </m:limLow>
                            </m:fName>
                            <m:e>
                              <m:r>
                                <a:rPr lang="nb-NO" sz="2000" b="0" i="1" smtClean="0">
                                  <a:latin typeface="Cambria Math" panose="02040503050406030204" pitchFamily="18" charset="0"/>
                                </a:rPr>
                                <m:t>𝐾𝐿</m:t>
                              </m:r>
                              <m:d>
                                <m:dPr>
                                  <m:begChr m:val="["/>
                                  <m:endChr m:val="]"/>
                                  <m:ctrlPr>
                                    <a:rPr lang="nb-NO" sz="2000" b="0" i="1" smtClean="0">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e>
                              </m:d>
                              <m:r>
                                <a:rPr lang="nb-NO" sz="2000" b="0" i="1" smtClean="0">
                                  <a:latin typeface="Cambria Math" panose="02040503050406030204" pitchFamily="18" charset="0"/>
                                </a:rPr>
                                <m:t>−</m:t>
                              </m:r>
                              <m:r>
                                <a:rPr lang="nb-NO" sz="2000" b="0" i="1" smtClean="0">
                                  <a:latin typeface="Cambria Math" panose="02040503050406030204" pitchFamily="18" charset="0"/>
                                </a:rPr>
                                <m:t>𝐸</m:t>
                              </m:r>
                              <m:d>
                                <m:dPr>
                                  <m:begChr m:val="["/>
                                  <m:endChr m:val="]"/>
                                  <m:ctrlPr>
                                    <a:rPr lang="nb-NO" sz="2000" b="0" i="1" smtClean="0">
                                      <a:latin typeface="Cambria Math" panose="02040503050406030204" pitchFamily="18" charset="0"/>
                                    </a:rPr>
                                  </m:ctrlPr>
                                </m:dPr>
                                <m:e>
                                  <m:func>
                                    <m:funcPr>
                                      <m:ctrlPr>
                                        <a:rPr lang="nb-NO" sz="2000" b="0" i="1" smtClean="0">
                                          <a:latin typeface="Cambria Math" panose="02040503050406030204" pitchFamily="18" charset="0"/>
                                        </a:rPr>
                                      </m:ctrlPr>
                                    </m:funcPr>
                                    <m:fName>
                                      <m:r>
                                        <m:rPr>
                                          <m:sty m:val="p"/>
                                        </m:rPr>
                                        <a:rPr lang="nb-NO" sz="2000" b="0" i="0" smtClean="0">
                                          <a:latin typeface="Cambria Math" panose="02040503050406030204" pitchFamily="18" charset="0"/>
                                        </a:rPr>
                                        <m:t>log</m:t>
                                      </m:r>
                                    </m:fName>
                                    <m:e>
                                      <m:d>
                                        <m:dPr>
                                          <m:ctrlP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e>
                                      </m:d>
                                    </m:e>
                                  </m:func>
                                </m:e>
                              </m:d>
                            </m:e>
                          </m:func>
                        </m:e>
                      </m:func>
                    </m:oMath>
                  </m:oMathPara>
                </a14:m>
                <a:endParaRPr lang="en-NO" sz="2000" dirty="0"/>
              </a:p>
            </p:txBody>
          </p:sp>
        </mc:Choice>
        <mc:Fallback>
          <p:sp>
            <p:nvSpPr>
              <p:cNvPr id="7" name="TextBox 6">
                <a:extLst>
                  <a:ext uri="{FF2B5EF4-FFF2-40B4-BE49-F238E27FC236}">
                    <a16:creationId xmlns:a16="http://schemas.microsoft.com/office/drawing/2014/main" id="{6116E4D5-B79D-3138-60CF-38A6DD87DA76}"/>
                  </a:ext>
                </a:extLst>
              </p:cNvPr>
              <p:cNvSpPr txBox="1">
                <a:spLocks noRot="1" noChangeAspect="1" noMove="1" noResize="1" noEditPoints="1" noAdjustHandles="1" noChangeArrowheads="1" noChangeShapeType="1" noTextEdit="1"/>
              </p:cNvSpPr>
              <p:nvPr/>
            </p:nvSpPr>
            <p:spPr>
              <a:xfrm>
                <a:off x="4076539" y="3522284"/>
                <a:ext cx="7369276" cy="492892"/>
              </a:xfrm>
              <a:prstGeom prst="rect">
                <a:avLst/>
              </a:prstGeom>
              <a:blipFill>
                <a:blip r:embed="rId14"/>
                <a:stretch>
                  <a:fillRect t="-2500" b="-12500"/>
                </a:stretch>
              </a:blipFill>
            </p:spPr>
            <p:txBody>
              <a:bodyPr/>
              <a:lstStyle/>
              <a:p>
                <a:r>
                  <a:rPr lang="en-NO">
                    <a:noFill/>
                  </a:rPr>
                  <a:t> </a:t>
                </a:r>
              </a:p>
            </p:txBody>
          </p:sp>
        </mc:Fallback>
      </mc:AlternateContent>
    </p:spTree>
    <p:extLst>
      <p:ext uri="{BB962C8B-B14F-4D97-AF65-F5344CB8AC3E}">
        <p14:creationId xmlns:p14="http://schemas.microsoft.com/office/powerpoint/2010/main" val="179348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995025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Make uncertainty great again!</a:t>
            </a:r>
          </a:p>
          <a:p>
            <a:pPr algn="l" defTabSz="457200">
              <a:spcAft>
                <a:spcPts val="600"/>
              </a:spcAft>
            </a:pPr>
            <a:endPar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3" name="TextBox 2">
            <a:extLst>
              <a:ext uri="{FF2B5EF4-FFF2-40B4-BE49-F238E27FC236}">
                <a16:creationId xmlns:a16="http://schemas.microsoft.com/office/drawing/2014/main" id="{DAC8FB44-ADD2-7E4E-507F-A95413A1B215}"/>
              </a:ext>
            </a:extLst>
          </p:cNvPr>
          <p:cNvSpPr txBox="1"/>
          <p:nvPr/>
        </p:nvSpPr>
        <p:spPr>
          <a:xfrm>
            <a:off x="139549" y="2166868"/>
            <a:ext cx="6860857" cy="4093428"/>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Outline</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50"/>
                </a:solidFill>
                <a:latin typeface="Times New Roman" panose="02020603050405020304" pitchFamily="18" charset="0"/>
                <a:cs typeface="Times New Roman" panose="02020603050405020304" pitchFamily="18" charset="0"/>
              </a:rPr>
              <a:t>- Fundamentals of Bayesian learning</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F0"/>
                </a:solidFill>
                <a:latin typeface="Times New Roman" panose="02020603050405020304" pitchFamily="18" charset="0"/>
                <a:cs typeface="Times New Roman" panose="02020603050405020304" pitchFamily="18" charset="0"/>
              </a:rPr>
              <a:t>- Motivating examples</a:t>
            </a:r>
          </a:p>
          <a:p>
            <a:r>
              <a:rPr lang="en-GB" sz="2000" dirty="0">
                <a:solidFill>
                  <a:srgbClr val="00B0F0"/>
                </a:solidFill>
                <a:latin typeface="Times New Roman" panose="02020603050405020304" pitchFamily="18" charset="0"/>
                <a:cs typeface="Times New Roman" panose="02020603050405020304" pitchFamily="18" charset="0"/>
              </a:rPr>
              <a:t>	- Do I have the disease?</a:t>
            </a:r>
          </a:p>
          <a:p>
            <a:r>
              <a:rPr lang="en-GB" sz="2000" dirty="0">
                <a:solidFill>
                  <a:srgbClr val="00B0F0"/>
                </a:solidFill>
                <a:latin typeface="Times New Roman" panose="02020603050405020304" pitchFamily="18" charset="0"/>
                <a:cs typeface="Times New Roman" panose="02020603050405020304" pitchFamily="18" charset="0"/>
              </a:rPr>
              <a:t>	- The deterministic doctor vs. the deterministic neural net</a:t>
            </a:r>
          </a:p>
          <a:p>
            <a:r>
              <a:rPr lang="en-GB" sz="2000" dirty="0">
                <a:solidFill>
                  <a:srgbClr val="00B0F0"/>
                </a:solidFill>
                <a:latin typeface="Times New Roman" panose="02020603050405020304" pitchFamily="18" charset="0"/>
                <a:cs typeface="Times New Roman" panose="02020603050405020304" pitchFamily="18" charset="0"/>
              </a:rPr>
              <a:t>	- Cat vs. Dog</a:t>
            </a:r>
          </a:p>
          <a:p>
            <a:endParaRPr lang="en-GB" sz="2000" dirty="0">
              <a:solidFill>
                <a:srgbClr val="00B0F0"/>
              </a:solidFill>
              <a:latin typeface="Times New Roman" panose="02020603050405020304" pitchFamily="18" charset="0"/>
              <a:cs typeface="Times New Roman" panose="02020603050405020304" pitchFamily="18" charset="0"/>
            </a:endParaRPr>
          </a:p>
          <a:p>
            <a:r>
              <a:rPr lang="en-GB" sz="2000" dirty="0">
                <a:solidFill>
                  <a:srgbClr val="FF0000"/>
                </a:solidFill>
                <a:latin typeface="Times New Roman" panose="02020603050405020304" pitchFamily="18" charset="0"/>
                <a:cs typeface="Times New Roman" panose="02020603050405020304" pitchFamily="18" charset="0"/>
              </a:rPr>
              <a:t>- Notebook</a:t>
            </a:r>
          </a:p>
          <a:p>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 References and learning material</a:t>
            </a:r>
          </a:p>
          <a:p>
            <a:endParaRPr lang="en-GB"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BF8C63D-8676-F726-1741-2DDCA970E1F6}"/>
              </a:ext>
            </a:extLst>
          </p:cNvPr>
          <p:cNvPicPr>
            <a:picLocks noChangeAspect="1"/>
          </p:cNvPicPr>
          <p:nvPr/>
        </p:nvPicPr>
        <p:blipFill>
          <a:blip r:embed="rId3"/>
          <a:stretch>
            <a:fillRect/>
          </a:stretch>
        </p:blipFill>
        <p:spPr>
          <a:xfrm>
            <a:off x="10253036" y="3153130"/>
            <a:ext cx="1677271" cy="2766026"/>
          </a:xfrm>
          <a:prstGeom prst="rect">
            <a:avLst/>
          </a:prstGeom>
        </p:spPr>
      </p:pic>
      <p:pic>
        <p:nvPicPr>
          <p:cNvPr id="14" name="Picture 13">
            <a:extLst>
              <a:ext uri="{FF2B5EF4-FFF2-40B4-BE49-F238E27FC236}">
                <a16:creationId xmlns:a16="http://schemas.microsoft.com/office/drawing/2014/main" id="{405FA637-6AB1-B1A1-CA42-F4C24FDC2C8E}"/>
              </a:ext>
            </a:extLst>
          </p:cNvPr>
          <p:cNvPicPr>
            <a:picLocks noChangeAspect="1"/>
          </p:cNvPicPr>
          <p:nvPr/>
        </p:nvPicPr>
        <p:blipFill>
          <a:blip r:embed="rId4"/>
          <a:stretch>
            <a:fillRect/>
          </a:stretch>
        </p:blipFill>
        <p:spPr>
          <a:xfrm>
            <a:off x="6746266" y="3153131"/>
            <a:ext cx="3194101" cy="2766026"/>
          </a:xfrm>
          <a:prstGeom prst="rect">
            <a:avLst/>
          </a:prstGeom>
        </p:spPr>
      </p:pic>
      <p:sp>
        <p:nvSpPr>
          <p:cNvPr id="16" name="TextBox 15">
            <a:extLst>
              <a:ext uri="{FF2B5EF4-FFF2-40B4-BE49-F238E27FC236}">
                <a16:creationId xmlns:a16="http://schemas.microsoft.com/office/drawing/2014/main" id="{0E8C7D35-0D56-5FE2-C19D-828C167CD5A2}"/>
              </a:ext>
            </a:extLst>
          </p:cNvPr>
          <p:cNvSpPr txBox="1"/>
          <p:nvPr/>
        </p:nvSpPr>
        <p:spPr>
          <a:xfrm>
            <a:off x="6640994" y="5889670"/>
            <a:ext cx="3787902" cy="200055"/>
          </a:xfrm>
          <a:prstGeom prst="rect">
            <a:avLst/>
          </a:prstGeom>
          <a:noFill/>
        </p:spPr>
        <p:txBody>
          <a:bodyPr wrap="square">
            <a:spAutoFit/>
          </a:bodyPr>
          <a:lstStyle/>
          <a:p>
            <a:r>
              <a:rPr lang="en-NO" sz="700" dirty="0"/>
              <a:t>http://drewconway.com/zia/2013/3/26/the-data-science-venn-diagram</a:t>
            </a:r>
          </a:p>
        </p:txBody>
      </p:sp>
      <p:sp>
        <p:nvSpPr>
          <p:cNvPr id="2" name="TextBox 1">
            <a:extLst>
              <a:ext uri="{FF2B5EF4-FFF2-40B4-BE49-F238E27FC236}">
                <a16:creationId xmlns:a16="http://schemas.microsoft.com/office/drawing/2014/main" id="{F49A1EB6-B83F-2D2B-11E4-6C38A3047691}"/>
              </a:ext>
            </a:extLst>
          </p:cNvPr>
          <p:cNvSpPr txBox="1"/>
          <p:nvPr/>
        </p:nvSpPr>
        <p:spPr>
          <a:xfrm>
            <a:off x="10210247" y="2777831"/>
            <a:ext cx="191248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The data scientist </a:t>
            </a:r>
            <a:endParaRPr lang="en-NO" dirty="0"/>
          </a:p>
        </p:txBody>
      </p:sp>
      <p:sp>
        <p:nvSpPr>
          <p:cNvPr id="5" name="TextBox 4">
            <a:extLst>
              <a:ext uri="{FF2B5EF4-FFF2-40B4-BE49-F238E27FC236}">
                <a16:creationId xmlns:a16="http://schemas.microsoft.com/office/drawing/2014/main" id="{CC519CCF-FDBF-13C0-3A51-4E294D2205EE}"/>
              </a:ext>
            </a:extLst>
          </p:cNvPr>
          <p:cNvSpPr txBox="1"/>
          <p:nvPr/>
        </p:nvSpPr>
        <p:spPr>
          <a:xfrm>
            <a:off x="7717309" y="2777831"/>
            <a:ext cx="1506155"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Data science </a:t>
            </a:r>
            <a:endParaRPr lang="en-NO" dirty="0"/>
          </a:p>
        </p:txBody>
      </p:sp>
    </p:spTree>
    <p:extLst>
      <p:ext uri="{BB962C8B-B14F-4D97-AF65-F5344CB8AC3E}">
        <p14:creationId xmlns:p14="http://schemas.microsoft.com/office/powerpoint/2010/main" val="1087317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3"/>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4"/>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p:cxnSp>
        <p:nvCxnSpPr>
          <p:cNvPr id="10" name="Straight Arrow Connector 9">
            <a:extLst>
              <a:ext uri="{FF2B5EF4-FFF2-40B4-BE49-F238E27FC236}">
                <a16:creationId xmlns:a16="http://schemas.microsoft.com/office/drawing/2014/main" id="{77FE66EA-2340-8056-4496-D48068A8C088}"/>
              </a:ext>
            </a:extLst>
          </p:cNvPr>
          <p:cNvCxnSpPr>
            <a:cxnSpLocks/>
          </p:cNvCxnSpPr>
          <p:nvPr/>
        </p:nvCxnSpPr>
        <p:spPr>
          <a:xfrm>
            <a:off x="2482082" y="6636723"/>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0479D1-A710-BE19-DD60-1F863C9969B5}"/>
              </a:ext>
            </a:extLst>
          </p:cNvPr>
          <p:cNvCxnSpPr>
            <a:cxnSpLocks/>
          </p:cNvCxnSpPr>
          <p:nvPr/>
        </p:nvCxnSpPr>
        <p:spPr>
          <a:xfrm flipV="1">
            <a:off x="2482082" y="4977749"/>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4BE05B5F-F5CF-068F-F4F7-B056957B6C4A}"/>
              </a:ext>
            </a:extLst>
          </p:cNvPr>
          <p:cNvSpPr/>
          <p:nvPr/>
        </p:nvSpPr>
        <p:spPr>
          <a:xfrm>
            <a:off x="2628593" y="5256871"/>
            <a:ext cx="2458883" cy="1215982"/>
          </a:xfrm>
          <a:custGeom>
            <a:avLst/>
            <a:gdLst>
              <a:gd name="connsiteX0" fmla="*/ 0 w 2551099"/>
              <a:gd name="connsiteY0" fmla="*/ 1185246 h 1215982"/>
              <a:gd name="connsiteX1" fmla="*/ 245889 w 2551099"/>
              <a:gd name="connsiteY1" fmla="*/ 1116089 h 1215982"/>
              <a:gd name="connsiteX2" fmla="*/ 422622 w 2551099"/>
              <a:gd name="connsiteY2" fmla="*/ 947041 h 1215982"/>
              <a:gd name="connsiteX3" fmla="*/ 668511 w 2551099"/>
              <a:gd name="connsiteY3" fmla="*/ 1016197 h 1215982"/>
              <a:gd name="connsiteX4" fmla="*/ 1091133 w 2551099"/>
              <a:gd name="connsiteY4" fmla="*/ 885568 h 1215982"/>
              <a:gd name="connsiteX5" fmla="*/ 1221761 w 2551099"/>
              <a:gd name="connsiteY5" fmla="*/ 701152 h 1215982"/>
              <a:gd name="connsiteX6" fmla="*/ 1413862 w 2551099"/>
              <a:gd name="connsiteY6" fmla="*/ 101797 h 1215982"/>
              <a:gd name="connsiteX7" fmla="*/ 1644383 w 2551099"/>
              <a:gd name="connsiteY7" fmla="*/ 86429 h 1215982"/>
              <a:gd name="connsiteX8" fmla="*/ 1967113 w 2551099"/>
              <a:gd name="connsiteY8" fmla="*/ 962409 h 1215982"/>
              <a:gd name="connsiteX9" fmla="*/ 2151529 w 2551099"/>
              <a:gd name="connsiteY9" fmla="*/ 1077669 h 1215982"/>
              <a:gd name="connsiteX10" fmla="*/ 2551099 w 2551099"/>
              <a:gd name="connsiteY10" fmla="*/ 1215982 h 12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1099" h="1215982">
                <a:moveTo>
                  <a:pt x="0" y="1185246"/>
                </a:moveTo>
                <a:cubicBezTo>
                  <a:pt x="87726" y="1170518"/>
                  <a:pt x="175452" y="1155790"/>
                  <a:pt x="245889" y="1116089"/>
                </a:cubicBezTo>
                <a:cubicBezTo>
                  <a:pt x="316326" y="1076388"/>
                  <a:pt x="352185" y="963690"/>
                  <a:pt x="422622" y="947041"/>
                </a:cubicBezTo>
                <a:cubicBezTo>
                  <a:pt x="493059" y="930392"/>
                  <a:pt x="557093" y="1026442"/>
                  <a:pt x="668511" y="1016197"/>
                </a:cubicBezTo>
                <a:cubicBezTo>
                  <a:pt x="779930" y="1005951"/>
                  <a:pt x="998925" y="938075"/>
                  <a:pt x="1091133" y="885568"/>
                </a:cubicBezTo>
                <a:cubicBezTo>
                  <a:pt x="1183341" y="833060"/>
                  <a:pt x="1167973" y="831780"/>
                  <a:pt x="1221761" y="701152"/>
                </a:cubicBezTo>
                <a:cubicBezTo>
                  <a:pt x="1275549" y="570524"/>
                  <a:pt x="1343425" y="204251"/>
                  <a:pt x="1413862" y="101797"/>
                </a:cubicBezTo>
                <a:cubicBezTo>
                  <a:pt x="1484299" y="-657"/>
                  <a:pt x="1552175" y="-57006"/>
                  <a:pt x="1644383" y="86429"/>
                </a:cubicBezTo>
                <a:cubicBezTo>
                  <a:pt x="1736591" y="229864"/>
                  <a:pt x="1882589" y="797202"/>
                  <a:pt x="1967113" y="962409"/>
                </a:cubicBezTo>
                <a:cubicBezTo>
                  <a:pt x="2051637" y="1127616"/>
                  <a:pt x="2054198" y="1035407"/>
                  <a:pt x="2151529" y="1077669"/>
                </a:cubicBezTo>
                <a:cubicBezTo>
                  <a:pt x="2248860" y="1119931"/>
                  <a:pt x="2399979" y="1167956"/>
                  <a:pt x="2551099" y="1215982"/>
                </a:cubicBezTo>
              </a:path>
            </a:pathLst>
          </a:custGeom>
          <a:ln>
            <a:solidFill>
              <a:srgbClr val="92D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NO"/>
          </a:p>
        </p:txBody>
      </p:sp>
      <p:sp>
        <p:nvSpPr>
          <p:cNvPr id="14" name="Freeform 13">
            <a:extLst>
              <a:ext uri="{FF2B5EF4-FFF2-40B4-BE49-F238E27FC236}">
                <a16:creationId xmlns:a16="http://schemas.microsoft.com/office/drawing/2014/main" id="{1FC76C13-9512-E417-F995-D1E03439AE35}"/>
              </a:ext>
            </a:extLst>
          </p:cNvPr>
          <p:cNvSpPr/>
          <p:nvPr/>
        </p:nvSpPr>
        <p:spPr>
          <a:xfrm>
            <a:off x="2775102" y="5320247"/>
            <a:ext cx="2458883" cy="1137237"/>
          </a:xfrm>
          <a:custGeom>
            <a:avLst/>
            <a:gdLst>
              <a:gd name="connsiteX0" fmla="*/ 0 w 2251422"/>
              <a:gd name="connsiteY0" fmla="*/ 1206462 h 1214146"/>
              <a:gd name="connsiteX1" fmla="*/ 706931 w 2251422"/>
              <a:gd name="connsiteY1" fmla="*/ 829944 h 1214146"/>
              <a:gd name="connsiteX2" fmla="*/ 1206393 w 2251422"/>
              <a:gd name="connsiteY2" fmla="*/ 68 h 1214146"/>
              <a:gd name="connsiteX3" fmla="*/ 1675119 w 2251422"/>
              <a:gd name="connsiteY3" fmla="*/ 876048 h 1214146"/>
              <a:gd name="connsiteX4" fmla="*/ 2251422 w 2251422"/>
              <a:gd name="connsiteY4" fmla="*/ 1214146 h 121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22" h="1214146">
                <a:moveTo>
                  <a:pt x="0" y="1206462"/>
                </a:moveTo>
                <a:cubicBezTo>
                  <a:pt x="252933" y="1118736"/>
                  <a:pt x="505866" y="1031010"/>
                  <a:pt x="706931" y="829944"/>
                </a:cubicBezTo>
                <a:cubicBezTo>
                  <a:pt x="907996" y="628878"/>
                  <a:pt x="1045028" y="-7616"/>
                  <a:pt x="1206393" y="68"/>
                </a:cubicBezTo>
                <a:cubicBezTo>
                  <a:pt x="1367758" y="7752"/>
                  <a:pt x="1500948" y="673702"/>
                  <a:pt x="1675119" y="876048"/>
                </a:cubicBezTo>
                <a:cubicBezTo>
                  <a:pt x="1849290" y="1078394"/>
                  <a:pt x="2050356" y="1146270"/>
                  <a:pt x="2251422" y="1214146"/>
                </a:cubicBezTo>
              </a:path>
            </a:pathLst>
          </a:custGeom>
          <a:ln>
            <a:solidFill>
              <a:srgbClr val="00B0F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NO">
              <a:solidFill>
                <a:srgbClr val="00B0F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B7E493-571F-8FB1-12F9-E59BEEFEADCF}"/>
                  </a:ext>
                </a:extLst>
              </p:cNvPr>
              <p:cNvSpPr txBox="1"/>
              <p:nvPr/>
            </p:nvSpPr>
            <p:spPr>
              <a:xfrm>
                <a:off x="4089977" y="4925121"/>
                <a:ext cx="9974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m:oMathPara>
                </a14:m>
                <a:endParaRPr lang="en-NO" dirty="0">
                  <a:solidFill>
                    <a:schemeClr val="tx1"/>
                  </a:solidFill>
                </a:endParaRPr>
              </a:p>
            </p:txBody>
          </p:sp>
        </mc:Choice>
        <mc:Fallback xmlns="">
          <p:sp>
            <p:nvSpPr>
              <p:cNvPr id="15" name="TextBox 14">
                <a:extLst>
                  <a:ext uri="{FF2B5EF4-FFF2-40B4-BE49-F238E27FC236}">
                    <a16:creationId xmlns:a16="http://schemas.microsoft.com/office/drawing/2014/main" id="{FCB7E493-571F-8FB1-12F9-E59BEEFEADCF}"/>
                  </a:ext>
                </a:extLst>
              </p:cNvPr>
              <p:cNvSpPr txBox="1">
                <a:spLocks noRot="1" noChangeAspect="1" noMove="1" noResize="1" noEditPoints="1" noAdjustHandles="1" noChangeArrowheads="1" noChangeShapeType="1" noTextEdit="1"/>
              </p:cNvSpPr>
              <p:nvPr/>
            </p:nvSpPr>
            <p:spPr>
              <a:xfrm>
                <a:off x="4089977" y="4925121"/>
                <a:ext cx="997499" cy="369332"/>
              </a:xfrm>
              <a:prstGeom prst="rect">
                <a:avLst/>
              </a:prstGeom>
              <a:blipFill>
                <a:blip r:embed="rId5"/>
                <a:stretch>
                  <a:fillRect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84C1D-EFFB-67CE-55F3-512F5E6087DE}"/>
                  </a:ext>
                </a:extLst>
              </p:cNvPr>
              <p:cNvSpPr txBox="1"/>
              <p:nvPr/>
            </p:nvSpPr>
            <p:spPr>
              <a:xfrm>
                <a:off x="2965738" y="5486649"/>
                <a:ext cx="75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oMath>
                  </m:oMathPara>
                </a14:m>
                <a:endParaRPr lang="en-NO" dirty="0">
                  <a:solidFill>
                    <a:srgbClr val="00B0F0"/>
                  </a:solidFill>
                </a:endParaRPr>
              </a:p>
            </p:txBody>
          </p:sp>
        </mc:Choice>
        <mc:Fallback xmlns="">
          <p:sp>
            <p:nvSpPr>
              <p:cNvPr id="16" name="TextBox 15">
                <a:extLst>
                  <a:ext uri="{FF2B5EF4-FFF2-40B4-BE49-F238E27FC236}">
                    <a16:creationId xmlns:a16="http://schemas.microsoft.com/office/drawing/2014/main" id="{73284C1D-EFFB-67CE-55F3-512F5E6087DE}"/>
                  </a:ext>
                </a:extLst>
              </p:cNvPr>
              <p:cNvSpPr txBox="1">
                <a:spLocks noRot="1" noChangeAspect="1" noMove="1" noResize="1" noEditPoints="1" noAdjustHandles="1" noChangeArrowheads="1" noChangeShapeType="1" noTextEdit="1"/>
              </p:cNvSpPr>
              <p:nvPr/>
            </p:nvSpPr>
            <p:spPr>
              <a:xfrm>
                <a:off x="2965738" y="5486649"/>
                <a:ext cx="759414" cy="369332"/>
              </a:xfrm>
              <a:prstGeom prst="rect">
                <a:avLst/>
              </a:prstGeom>
              <a:blipFill>
                <a:blip r:embed="rId6"/>
                <a:stretch>
                  <a:fillRect l="-4918" r="-6557" b="-23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A1611F-60DE-C719-8FFD-72E60C280B6A}"/>
                  </a:ext>
                </a:extLst>
              </p:cNvPr>
              <p:cNvSpPr txBox="1"/>
              <p:nvPr/>
            </p:nvSpPr>
            <p:spPr>
              <a:xfrm>
                <a:off x="-1690639" y="3690769"/>
                <a:ext cx="6440556" cy="844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ary>
                        <m:naryPr>
                          <m:limLoc m:val="undOvr"/>
                          <m:subHide m:val="on"/>
                          <m:supHide m:val="on"/>
                          <m:ctrlP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naryPr>
                        <m:sub/>
                        <m:sup/>
                        <m:e>
                          <m:r>
                            <a:rPr lang="nb-NO"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nary>
                    </m:oMath>
                  </m:oMathPara>
                </a14:m>
                <a:endParaRPr lang="en-NO" dirty="0"/>
              </a:p>
            </p:txBody>
          </p:sp>
        </mc:Choice>
        <mc:Fallback xmlns="">
          <p:sp>
            <p:nvSpPr>
              <p:cNvPr id="17" name="TextBox 16">
                <a:extLst>
                  <a:ext uri="{FF2B5EF4-FFF2-40B4-BE49-F238E27FC236}">
                    <a16:creationId xmlns:a16="http://schemas.microsoft.com/office/drawing/2014/main" id="{D1A1611F-60DE-C719-8FFD-72E60C280B6A}"/>
                  </a:ext>
                </a:extLst>
              </p:cNvPr>
              <p:cNvSpPr txBox="1">
                <a:spLocks noRot="1" noChangeAspect="1" noMove="1" noResize="1" noEditPoints="1" noAdjustHandles="1" noChangeArrowheads="1" noChangeShapeType="1" noTextEdit="1"/>
              </p:cNvSpPr>
              <p:nvPr/>
            </p:nvSpPr>
            <p:spPr>
              <a:xfrm>
                <a:off x="-1690639" y="3690769"/>
                <a:ext cx="6440556" cy="844398"/>
              </a:xfrm>
              <a:prstGeom prst="rect">
                <a:avLst/>
              </a:prstGeom>
              <a:blipFill>
                <a:blip r:embed="rId7"/>
                <a:stretch>
                  <a:fillRect t="-135294" b="-185294"/>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CD0AB5D9-140A-0996-7CBF-7665675950CB}"/>
              </a:ext>
            </a:extLst>
          </p:cNvPr>
          <p:cNvCxnSpPr>
            <a:cxnSpLocks/>
          </p:cNvCxnSpPr>
          <p:nvPr/>
        </p:nvCxnSpPr>
        <p:spPr>
          <a:xfrm>
            <a:off x="4076539" y="5320311"/>
            <a:ext cx="0" cy="1316412"/>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3E7A17-9D90-A592-2CE7-B77240E1A99A}"/>
              </a:ext>
            </a:extLst>
          </p:cNvPr>
          <p:cNvCxnSpPr>
            <a:cxnSpLocks/>
          </p:cNvCxnSpPr>
          <p:nvPr/>
        </p:nvCxnSpPr>
        <p:spPr>
          <a:xfrm flipH="1">
            <a:off x="4069749" y="5906950"/>
            <a:ext cx="366390" cy="0"/>
          </a:xfrm>
          <a:prstGeom prst="straightConnector1">
            <a:avLst/>
          </a:prstGeom>
          <a:ln w="222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BC1A39-F5C8-B0BF-966C-7CB7EE137144}"/>
                  </a:ext>
                </a:extLst>
              </p:cNvPr>
              <p:cNvSpPr txBox="1"/>
              <p:nvPr/>
            </p:nvSpPr>
            <p:spPr>
              <a:xfrm>
                <a:off x="132491" y="4703652"/>
                <a:ext cx="2229940" cy="285494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nb-NO" b="0" i="0"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Surrogate</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nb-NO"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6" name="TextBox 25">
                <a:extLst>
                  <a:ext uri="{FF2B5EF4-FFF2-40B4-BE49-F238E27FC236}">
                    <a16:creationId xmlns:a16="http://schemas.microsoft.com/office/drawing/2014/main" id="{7ABC1A39-F5C8-B0BF-966C-7CB7EE137144}"/>
                  </a:ext>
                </a:extLst>
              </p:cNvPr>
              <p:cNvSpPr txBox="1">
                <a:spLocks noRot="1" noChangeAspect="1" noMove="1" noResize="1" noEditPoints="1" noAdjustHandles="1" noChangeArrowheads="1" noChangeShapeType="1" noTextEdit="1"/>
              </p:cNvSpPr>
              <p:nvPr/>
            </p:nvSpPr>
            <p:spPr>
              <a:xfrm>
                <a:off x="132491" y="4703652"/>
                <a:ext cx="2229940" cy="2854940"/>
              </a:xfrm>
              <a:prstGeom prst="rect">
                <a:avLst/>
              </a:prstGeom>
              <a:blipFill>
                <a:blip r:embed="rId8"/>
                <a:stretch>
                  <a:fillRect l="-3955" t="-885"/>
                </a:stretch>
              </a:blipFill>
            </p:spPr>
            <p:txBody>
              <a:bodyPr/>
              <a:lstStyle/>
              <a:p>
                <a:r>
                  <a:rPr lang="en-NO">
                    <a:noFill/>
                  </a:rPr>
                  <a:t> </a:t>
                </a:r>
              </a:p>
            </p:txBody>
          </p:sp>
        </mc:Fallback>
      </mc:AlternateContent>
      <p:pic>
        <p:nvPicPr>
          <p:cNvPr id="6" name="Picture 5">
            <a:extLst>
              <a:ext uri="{FF2B5EF4-FFF2-40B4-BE49-F238E27FC236}">
                <a16:creationId xmlns:a16="http://schemas.microsoft.com/office/drawing/2014/main" id="{40FD7E79-FDA2-C0A5-64A6-6C0B79A4AC97}"/>
              </a:ext>
            </a:extLst>
          </p:cNvPr>
          <p:cNvPicPr>
            <a:picLocks noChangeAspect="1"/>
          </p:cNvPicPr>
          <p:nvPr/>
        </p:nvPicPr>
        <p:blipFill>
          <a:blip r:embed="rId9"/>
          <a:stretch>
            <a:fillRect/>
          </a:stretch>
        </p:blipFill>
        <p:spPr>
          <a:xfrm>
            <a:off x="7672944" y="60308"/>
            <a:ext cx="4481493" cy="1992753"/>
          </a:xfrm>
          <a:prstGeom prst="rect">
            <a:avLst/>
          </a:prstGeom>
        </p:spPr>
      </p:pic>
      <p:pic>
        <p:nvPicPr>
          <p:cNvPr id="8" name="Picture 7">
            <a:extLst>
              <a:ext uri="{FF2B5EF4-FFF2-40B4-BE49-F238E27FC236}">
                <a16:creationId xmlns:a16="http://schemas.microsoft.com/office/drawing/2014/main" id="{82A80525-0A4F-060F-5C2E-FFFA6C8C733D}"/>
              </a:ext>
            </a:extLst>
          </p:cNvPr>
          <p:cNvPicPr>
            <a:picLocks noChangeAspect="1"/>
          </p:cNvPicPr>
          <p:nvPr/>
        </p:nvPicPr>
        <p:blipFill>
          <a:blip r:embed="rId10"/>
          <a:stretch>
            <a:fillRect/>
          </a:stretch>
        </p:blipFill>
        <p:spPr>
          <a:xfrm>
            <a:off x="7166344" y="33435"/>
            <a:ext cx="4979437" cy="2010745"/>
          </a:xfrm>
          <a:prstGeom prst="rect">
            <a:avLst/>
          </a:prstGeom>
        </p:spPr>
      </p:pic>
      <p:pic>
        <p:nvPicPr>
          <p:cNvPr id="5" name="Picture 4">
            <a:extLst>
              <a:ext uri="{FF2B5EF4-FFF2-40B4-BE49-F238E27FC236}">
                <a16:creationId xmlns:a16="http://schemas.microsoft.com/office/drawing/2014/main" id="{172B0BAD-2F74-6B28-6635-43A1A9B73477}"/>
              </a:ext>
            </a:extLst>
          </p:cNvPr>
          <p:cNvPicPr>
            <a:picLocks noChangeAspect="1"/>
          </p:cNvPicPr>
          <p:nvPr/>
        </p:nvPicPr>
        <p:blipFill>
          <a:blip r:embed="rId11"/>
          <a:stretch>
            <a:fillRect/>
          </a:stretch>
        </p:blipFill>
        <p:spPr>
          <a:xfrm>
            <a:off x="9036413" y="4446383"/>
            <a:ext cx="2675094" cy="1747728"/>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CF61CC-DF89-BC44-4882-51BCA034B294}"/>
                  </a:ext>
                </a:extLst>
              </p:cNvPr>
              <p:cNvSpPr txBox="1"/>
              <p:nvPr/>
            </p:nvSpPr>
            <p:spPr>
              <a:xfrm>
                <a:off x="4592597" y="4866917"/>
                <a:ext cx="5289816" cy="811768"/>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m:rPr>
                          <m:sty m:val="p"/>
                        </m:rPr>
                        <a:rPr lang="nb-NO" sz="2000" b="0" i="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Aleatoric</m:t>
                      </m:r>
                      <m:r>
                        <a:rPr lang="nb-NO" sz="2000" b="0" i="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m:rPr>
                          <m:sty m:val="p"/>
                        </m:rPr>
                        <a:rPr lang="nb-NO" sz="2000"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uncertainty</m:t>
                      </m:r>
                    </m:oMath>
                  </m:oMathPara>
                </a14:m>
                <a:endParaRPr lang="nb-NO" sz="2000" b="0" cap="small" dirty="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endParaRPr>
              </a:p>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m:rPr>
                          <m:sty m:val="p"/>
                        </m:rP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Epistemic</m:t>
                      </m:r>
                      <m: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m:rPr>
                          <m:sty m:val="p"/>
                        </m:rPr>
                        <a:rPr lang="nb-NO" sz="2000" b="0" i="0"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uncertainty</m:t>
                      </m:r>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Times New Roman" panose="02020603050405020304" pitchFamily="18" charset="0"/>
                  <a:cs typeface="Times New Roman" panose="02020603050405020304" pitchFamily="18" charset="0"/>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pPr>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7" name="TextBox 26">
                <a:extLst>
                  <a:ext uri="{FF2B5EF4-FFF2-40B4-BE49-F238E27FC236}">
                    <a16:creationId xmlns:a16="http://schemas.microsoft.com/office/drawing/2014/main" id="{EACF61CC-DF89-BC44-4882-51BCA034B294}"/>
                  </a:ext>
                </a:extLst>
              </p:cNvPr>
              <p:cNvSpPr txBox="1">
                <a:spLocks noRot="1" noChangeAspect="1" noMove="1" noResize="1" noEditPoints="1" noAdjustHandles="1" noChangeArrowheads="1" noChangeShapeType="1" noTextEdit="1"/>
              </p:cNvSpPr>
              <p:nvPr/>
            </p:nvSpPr>
            <p:spPr>
              <a:xfrm>
                <a:off x="4592597" y="4866917"/>
                <a:ext cx="5289816" cy="811768"/>
              </a:xfrm>
              <a:prstGeom prst="rect">
                <a:avLst/>
              </a:prstGeom>
              <a:blipFill>
                <a:blip r:embed="rId12"/>
                <a:stretch>
                  <a:fillRect t="-4615" b="-12308"/>
                </a:stretch>
              </a:blipFill>
            </p:spPr>
            <p:txBody>
              <a:bodyPr/>
              <a:lstStyle/>
              <a:p>
                <a:r>
                  <a:rPr lang="en-NO">
                    <a:noFill/>
                  </a:rPr>
                  <a:t> </a:t>
                </a:r>
              </a:p>
            </p:txBody>
          </p:sp>
        </mc:Fallback>
      </mc:AlternateContent>
      <p:sp>
        <p:nvSpPr>
          <p:cNvPr id="20" name="TextBox 19">
            <a:extLst>
              <a:ext uri="{FF2B5EF4-FFF2-40B4-BE49-F238E27FC236}">
                <a16:creationId xmlns:a16="http://schemas.microsoft.com/office/drawing/2014/main" id="{BC7179AC-BDD1-45E1-112E-52CE58C69AEC}"/>
              </a:ext>
            </a:extLst>
          </p:cNvPr>
          <p:cNvSpPr txBox="1"/>
          <p:nvPr/>
        </p:nvSpPr>
        <p:spPr>
          <a:xfrm>
            <a:off x="5438992" y="2827574"/>
            <a:ext cx="4826332" cy="646331"/>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Variational free energy or expected lower bound </a:t>
            </a:r>
          </a:p>
          <a:p>
            <a:r>
              <a:rPr lang="en-GB" dirty="0">
                <a:latin typeface="Times New Roman" panose="02020603050405020304" pitchFamily="18" charset="0"/>
                <a:cs typeface="Times New Roman" panose="02020603050405020304" pitchFamily="18" charset="0"/>
              </a:rPr>
              <a:t>	</a:t>
            </a:r>
            <a:r>
              <a:rPr lang="en-GB" sz="1800" dirty="0">
                <a:effectLst/>
                <a:latin typeface="Times New Roman" panose="02020603050405020304" pitchFamily="18" charset="0"/>
                <a:cs typeface="Times New Roman" panose="02020603050405020304" pitchFamily="18" charset="0"/>
              </a:rPr>
              <a:t>(Saul et al., 1996, Neal and Hinton, 1998) </a:t>
            </a:r>
            <a:endParaRPr lang="en-GB"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CE160D61-2F0E-5580-C318-D93006D86F8E}"/>
              </a:ext>
            </a:extLst>
          </p:cNvPr>
          <p:cNvSpPr txBox="1"/>
          <p:nvPr/>
        </p:nvSpPr>
        <p:spPr>
          <a:xfrm>
            <a:off x="4156545" y="2190129"/>
            <a:ext cx="6945464"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						Full Bayesian? Do we need it?</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898FD9C-8B70-F630-C437-7FF2E4F675D4}"/>
                  </a:ext>
                </a:extLst>
              </p:cNvPr>
              <p:cNvSpPr txBox="1"/>
              <p:nvPr/>
            </p:nvSpPr>
            <p:spPr>
              <a:xfrm>
                <a:off x="4076539" y="3522284"/>
                <a:ext cx="7369276" cy="4928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sz="2000" b="0" i="1" smtClean="0">
                              <a:latin typeface="Cambria Math" panose="02040503050406030204" pitchFamily="18" charset="0"/>
                            </a:rPr>
                          </m:ctrlPr>
                        </m:sSupPr>
                        <m:e>
                          <m:r>
                            <a:rPr lang="nb-NO" sz="2000" b="0" i="1" smtClean="0">
                              <a:solidFill>
                                <a:schemeClr val="accent3"/>
                              </a:solidFill>
                              <a:latin typeface="Cambria Math" panose="02040503050406030204" pitchFamily="18" charset="0"/>
                            </a:rPr>
                            <m:t>𝜃</m:t>
                          </m:r>
                        </m:e>
                        <m:sup>
                          <m:r>
                            <a:rPr lang="nb-NO" sz="2000" b="0" i="1" smtClean="0">
                              <a:latin typeface="Cambria Math" panose="02040503050406030204" pitchFamily="18" charset="0"/>
                            </a:rPr>
                            <m:t>∗</m:t>
                          </m:r>
                        </m:sup>
                      </m:sSup>
                      <m:r>
                        <a:rPr lang="nb-NO" sz="2000" b="0" i="1" smtClean="0">
                          <a:latin typeface="Cambria Math" panose="02040503050406030204" pitchFamily="18" charset="0"/>
                        </a:rPr>
                        <m:t>=</m:t>
                      </m:r>
                      <m:func>
                        <m:funcPr>
                          <m:ctrlPr>
                            <a:rPr lang="nb-NO" sz="2000" b="0" i="1" smtClean="0">
                              <a:latin typeface="Cambria Math" panose="02040503050406030204" pitchFamily="18" charset="0"/>
                            </a:rPr>
                          </m:ctrlPr>
                        </m:funcPr>
                        <m:fName>
                          <m:r>
                            <m:rPr>
                              <m:sty m:val="p"/>
                            </m:rPr>
                            <a:rPr lang="nb-NO" sz="2000" b="0" i="0" smtClean="0">
                              <a:latin typeface="Cambria Math" panose="02040503050406030204" pitchFamily="18" charset="0"/>
                            </a:rPr>
                            <m:t>arg</m:t>
                          </m:r>
                        </m:fName>
                        <m:e>
                          <m:func>
                            <m:funcPr>
                              <m:ctrlPr>
                                <a:rPr lang="nb-NO" sz="2000" b="0" i="1" smtClean="0">
                                  <a:latin typeface="Cambria Math" panose="02040503050406030204" pitchFamily="18" charset="0"/>
                                </a:rPr>
                              </m:ctrlPr>
                            </m:funcPr>
                            <m:fName>
                              <m:limLow>
                                <m:limLowPr>
                                  <m:ctrlPr>
                                    <a:rPr lang="nb-NO" sz="2000" b="0" i="1" smtClean="0">
                                      <a:latin typeface="Cambria Math" panose="02040503050406030204" pitchFamily="18" charset="0"/>
                                    </a:rPr>
                                  </m:ctrlPr>
                                </m:limLowPr>
                                <m:e>
                                  <m:r>
                                    <m:rPr>
                                      <m:sty m:val="p"/>
                                    </m:rPr>
                                    <a:rPr lang="nb-NO" sz="2000" b="0" i="0" smtClean="0">
                                      <a:latin typeface="Cambria Math" panose="02040503050406030204" pitchFamily="18" charset="0"/>
                                    </a:rPr>
                                    <m:t>min</m:t>
                                  </m:r>
                                </m:e>
                                <m:lim>
                                  <m: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ea typeface="Cambria Math" panose="02040503050406030204" pitchFamily="18" charset="0"/>
                                    </a:rPr>
                                    <m:t>𝜃</m:t>
                                  </m:r>
                                </m:lim>
                              </m:limLow>
                            </m:fName>
                            <m:e>
                              <m:r>
                                <a:rPr lang="nb-NO" sz="2000" b="0" i="1" smtClean="0">
                                  <a:latin typeface="Cambria Math" panose="02040503050406030204" pitchFamily="18" charset="0"/>
                                </a:rPr>
                                <m:t>𝐾𝐿</m:t>
                              </m:r>
                              <m:d>
                                <m:dPr>
                                  <m:begChr m:val="["/>
                                  <m:endChr m:val="]"/>
                                  <m:ctrlPr>
                                    <a:rPr lang="nb-NO" sz="2000" b="0" i="1" smtClean="0">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𝑞</m:t>
                                  </m:r>
                                  <m:d>
                                    <m:dPr>
                                      <m:ctrlP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𝜃</m:t>
                                      </m:r>
                                    </m:e>
                                  </m:d>
                                  <m: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e>
                              </m:d>
                              <m:r>
                                <a:rPr lang="nb-NO" sz="2000" b="0" i="1" smtClean="0">
                                  <a:latin typeface="Cambria Math" panose="02040503050406030204" pitchFamily="18" charset="0"/>
                                </a:rPr>
                                <m:t>−</m:t>
                              </m:r>
                              <m:r>
                                <a:rPr lang="nb-NO" sz="2000" b="0" i="1" smtClean="0">
                                  <a:latin typeface="Cambria Math" panose="02040503050406030204" pitchFamily="18" charset="0"/>
                                </a:rPr>
                                <m:t>𝐸</m:t>
                              </m:r>
                              <m:d>
                                <m:dPr>
                                  <m:begChr m:val="["/>
                                  <m:endChr m:val="]"/>
                                  <m:ctrlPr>
                                    <a:rPr lang="nb-NO" sz="2000" b="0" i="1" smtClean="0">
                                      <a:latin typeface="Cambria Math" panose="02040503050406030204" pitchFamily="18" charset="0"/>
                                    </a:rPr>
                                  </m:ctrlPr>
                                </m:dPr>
                                <m:e>
                                  <m:func>
                                    <m:funcPr>
                                      <m:ctrlPr>
                                        <a:rPr lang="nb-NO" sz="2000" b="0" i="1" smtClean="0">
                                          <a:latin typeface="Cambria Math" panose="02040503050406030204" pitchFamily="18" charset="0"/>
                                        </a:rPr>
                                      </m:ctrlPr>
                                    </m:funcPr>
                                    <m:fName>
                                      <m:r>
                                        <m:rPr>
                                          <m:sty m:val="p"/>
                                        </m:rPr>
                                        <a:rPr lang="nb-NO" sz="2000" b="0" i="0" smtClean="0">
                                          <a:latin typeface="Cambria Math" panose="02040503050406030204" pitchFamily="18" charset="0"/>
                                        </a:rPr>
                                        <m:t>log</m:t>
                                      </m:r>
                                    </m:fName>
                                    <m:e>
                                      <m:d>
                                        <m:dPr>
                                          <m:ctrlP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200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e>
                                      </m:d>
                                    </m:e>
                                  </m:func>
                                </m:e>
                              </m:d>
                            </m:e>
                          </m:func>
                        </m:e>
                      </m:func>
                    </m:oMath>
                  </m:oMathPara>
                </a14:m>
                <a:endParaRPr lang="en-NO" sz="2000" dirty="0"/>
              </a:p>
            </p:txBody>
          </p:sp>
        </mc:Choice>
        <mc:Fallback>
          <p:sp>
            <p:nvSpPr>
              <p:cNvPr id="22" name="TextBox 21">
                <a:extLst>
                  <a:ext uri="{FF2B5EF4-FFF2-40B4-BE49-F238E27FC236}">
                    <a16:creationId xmlns:a16="http://schemas.microsoft.com/office/drawing/2014/main" id="{7898FD9C-8B70-F630-C437-7FF2E4F675D4}"/>
                  </a:ext>
                </a:extLst>
              </p:cNvPr>
              <p:cNvSpPr txBox="1">
                <a:spLocks noRot="1" noChangeAspect="1" noMove="1" noResize="1" noEditPoints="1" noAdjustHandles="1" noChangeArrowheads="1" noChangeShapeType="1" noTextEdit="1"/>
              </p:cNvSpPr>
              <p:nvPr/>
            </p:nvSpPr>
            <p:spPr>
              <a:xfrm>
                <a:off x="4076539" y="3522284"/>
                <a:ext cx="7369276" cy="492892"/>
              </a:xfrm>
              <a:prstGeom prst="rect">
                <a:avLst/>
              </a:prstGeom>
              <a:blipFill>
                <a:blip r:embed="rId13"/>
                <a:stretch>
                  <a:fillRect t="-2500" b="-12500"/>
                </a:stretch>
              </a:blipFill>
            </p:spPr>
            <p:txBody>
              <a:bodyPr/>
              <a:lstStyle/>
              <a:p>
                <a:r>
                  <a:rPr lang="en-NO">
                    <a:noFill/>
                  </a:rPr>
                  <a:t> </a:t>
                </a:r>
              </a:p>
            </p:txBody>
          </p:sp>
        </mc:Fallback>
      </mc:AlternateContent>
      <p:sp>
        <p:nvSpPr>
          <p:cNvPr id="28" name="TextBox 27">
            <a:extLst>
              <a:ext uri="{FF2B5EF4-FFF2-40B4-BE49-F238E27FC236}">
                <a16:creationId xmlns:a16="http://schemas.microsoft.com/office/drawing/2014/main" id="{ABD9432C-F153-D362-A91C-90DA4B8CD9AD}"/>
              </a:ext>
            </a:extLst>
          </p:cNvPr>
          <p:cNvSpPr txBox="1"/>
          <p:nvPr/>
        </p:nvSpPr>
        <p:spPr>
          <a:xfrm>
            <a:off x="3776471" y="2606040"/>
            <a:ext cx="3788090" cy="4508927"/>
          </a:xfrm>
          <a:prstGeom prst="rect">
            <a:avLst/>
          </a:prstGeom>
          <a:noFill/>
        </p:spPr>
        <p:txBody>
          <a:bodyPr wrap="square" rtlCol="0">
            <a:spAutoFit/>
          </a:bodyPr>
          <a:lstStyle/>
          <a:p>
            <a:r>
              <a:rPr lang="en-NO" sz="28700" dirty="0"/>
              <a:t>🥵</a:t>
            </a:r>
          </a:p>
        </p:txBody>
      </p:sp>
    </p:spTree>
    <p:extLst>
      <p:ext uri="{BB962C8B-B14F-4D97-AF65-F5344CB8AC3E}">
        <p14:creationId xmlns:p14="http://schemas.microsoft.com/office/powerpoint/2010/main" val="2173319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A672405-5F81-4E97-B4FC-E7F2CC16F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2">
            <a:extLst>
              <a:ext uri="{FF2B5EF4-FFF2-40B4-BE49-F238E27FC236}">
                <a16:creationId xmlns:a16="http://schemas.microsoft.com/office/drawing/2014/main" id="{F0C4CA06-634F-C4EB-D9DA-0311EBC37E05}"/>
              </a:ext>
            </a:extLst>
          </p:cNvPr>
          <p:cNvSpPr>
            <a:spLocks noGrp="1"/>
          </p:cNvSpPr>
          <p:nvPr>
            <p:ph type="title"/>
          </p:nvPr>
        </p:nvSpPr>
        <p:spPr>
          <a:xfrm>
            <a:off x="4996542" y="990601"/>
            <a:ext cx="6054045" cy="4632960"/>
          </a:xfrm>
        </p:spPr>
        <p:txBody>
          <a:bodyPr vert="horz" lIns="91440" tIns="45720" rIns="91440" bIns="45720" rtlCol="0" anchor="ctr">
            <a:normAutofit/>
          </a:bodyPr>
          <a:lstStyle/>
          <a:p>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a:t>
            </a:r>
            <a:r>
              <a:rPr lang="en-US" sz="4800" dirty="0">
                <a:solidFill>
                  <a:srgbClr val="0070C0"/>
                </a:solidFill>
                <a:effectLst>
                  <a:glow rad="38100">
                    <a:schemeClr val="bg1">
                      <a:lumMod val="65000"/>
                      <a:lumOff val="35000"/>
                      <a:alpha val="50000"/>
                    </a:schemeClr>
                  </a:glow>
                  <a:outerShdw blurRad="28575" dist="31750" dir="13200000" algn="tl" rotWithShape="0">
                    <a:srgbClr val="000000">
                      <a:alpha val="25000"/>
                    </a:srgbClr>
                  </a:outerShdw>
                </a:effectLst>
              </a:rPr>
              <a:t>Motivating</a:t>
            </a: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 </a:t>
            </a:r>
            <a:r>
              <a:rPr lang="en-US" sz="4800" dirty="0">
                <a:solidFill>
                  <a:srgbClr val="0070C0"/>
                </a:solidFill>
                <a:effectLst>
                  <a:glow rad="38100">
                    <a:schemeClr val="bg1">
                      <a:lumMod val="65000"/>
                      <a:lumOff val="35000"/>
                      <a:alpha val="50000"/>
                    </a:schemeClr>
                  </a:glow>
                  <a:outerShdw blurRad="28575" dist="31750" dir="13200000" algn="tl" rotWithShape="0">
                    <a:srgbClr val="000000">
                      <a:alpha val="25000"/>
                    </a:srgbClr>
                  </a:outerShdw>
                </a:effectLst>
              </a:rPr>
              <a:t>examples</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cxnSp>
        <p:nvCxnSpPr>
          <p:cNvPr id="11" name="Straight Connector 10">
            <a:extLst>
              <a:ext uri="{FF2B5EF4-FFF2-40B4-BE49-F238E27FC236}">
                <a16:creationId xmlns:a16="http://schemas.microsoft.com/office/drawing/2014/main" id="{FC86C303-74D6-4DF3-9113-E0A374D716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769" y="2057400"/>
            <a:ext cx="0" cy="2743200"/>
          </a:xfrm>
          <a:prstGeom prst="line">
            <a:avLst/>
          </a:prstGeom>
          <a:ln w="19050">
            <a:solidFill>
              <a:schemeClr val="accent1"/>
            </a:solidFill>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557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305ACB-1F0B-7711-815E-5DC97C5ED31B}"/>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11305ACB-1F0B-7711-815E-5DC97C5ED31B}"/>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2"/>
                <a:stretch>
                  <a:fillRect t="-3571"/>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59175163-C80C-25AB-1A1E-46C10E529857}"/>
              </a:ext>
            </a:extLst>
          </p:cNvPr>
          <p:cNvPicPr>
            <a:picLocks noChangeAspect="1"/>
          </p:cNvPicPr>
          <p:nvPr/>
        </p:nvPicPr>
        <p:blipFill>
          <a:blip r:embed="rId3"/>
          <a:stretch>
            <a:fillRect/>
          </a:stretch>
        </p:blipFill>
        <p:spPr>
          <a:xfrm>
            <a:off x="4419600" y="0"/>
            <a:ext cx="7772400" cy="1229152"/>
          </a:xfrm>
          <a:prstGeom prst="rect">
            <a:avLst/>
          </a:prstGeom>
        </p:spPr>
      </p:pic>
      <p:sp>
        <p:nvSpPr>
          <p:cNvPr id="4" name="TextBox 3">
            <a:extLst>
              <a:ext uri="{FF2B5EF4-FFF2-40B4-BE49-F238E27FC236}">
                <a16:creationId xmlns:a16="http://schemas.microsoft.com/office/drawing/2014/main" id="{987C75BE-FE05-71BE-996B-CBB9ADC3FE4C}"/>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sp>
        <p:nvSpPr>
          <p:cNvPr id="3" name="Freeform 2">
            <a:extLst>
              <a:ext uri="{FF2B5EF4-FFF2-40B4-BE49-F238E27FC236}">
                <a16:creationId xmlns:a16="http://schemas.microsoft.com/office/drawing/2014/main" id="{DF1E11E7-E3EB-F42E-A7DA-8F97C8761C06}"/>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7B7132F6-3690-E97C-FBE2-3F1328A8C9EE}"/>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Freeform 7">
            <a:extLst>
              <a:ext uri="{FF2B5EF4-FFF2-40B4-BE49-F238E27FC236}">
                <a16:creationId xmlns:a16="http://schemas.microsoft.com/office/drawing/2014/main" id="{83FA7E47-A375-83E9-C514-F95FB7D5EEAA}"/>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438DEEF7-2F2C-3EA3-441C-BB5BE75DE938}"/>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752B68E-E69B-7809-08E9-5B83F536854D}"/>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FA39D34-B899-BAF9-3201-69D733C3DEC8}"/>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Oval 13">
            <a:extLst>
              <a:ext uri="{FF2B5EF4-FFF2-40B4-BE49-F238E27FC236}">
                <a16:creationId xmlns:a16="http://schemas.microsoft.com/office/drawing/2014/main" id="{AC1EBD0F-8453-A31A-8808-D6E8F98519AE}"/>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Freeform 16">
            <a:extLst>
              <a:ext uri="{FF2B5EF4-FFF2-40B4-BE49-F238E27FC236}">
                <a16:creationId xmlns:a16="http://schemas.microsoft.com/office/drawing/2014/main" id="{AE2ADD54-DEA3-D5CF-1771-CBE610EC75FF}"/>
              </a:ext>
            </a:extLst>
          </p:cNvPr>
          <p:cNvSpPr/>
          <p:nvPr/>
        </p:nvSpPr>
        <p:spPr>
          <a:xfrm>
            <a:off x="6018251" y="2396446"/>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7" name="Graphic 26" descr="Doctor female outline">
            <a:extLst>
              <a:ext uri="{FF2B5EF4-FFF2-40B4-BE49-F238E27FC236}">
                <a16:creationId xmlns:a16="http://schemas.microsoft.com/office/drawing/2014/main" id="{04E8E3A3-1660-4587-139D-6C1AD22418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7948" y="1674571"/>
            <a:ext cx="1443750" cy="1443750"/>
          </a:xfrm>
          <a:prstGeom prst="rect">
            <a:avLst/>
          </a:prstGeom>
        </p:spPr>
      </p:pic>
      <p:cxnSp>
        <p:nvCxnSpPr>
          <p:cNvPr id="28" name="Straight Arrow Connector 27">
            <a:extLst>
              <a:ext uri="{FF2B5EF4-FFF2-40B4-BE49-F238E27FC236}">
                <a16:creationId xmlns:a16="http://schemas.microsoft.com/office/drawing/2014/main" id="{3F9B0944-634B-DCB0-7AF6-A9C230E7555C}"/>
              </a:ext>
            </a:extLst>
          </p:cNvPr>
          <p:cNvCxnSpPr>
            <a:cxnSpLocks/>
          </p:cNvCxnSpPr>
          <p:nvPr/>
        </p:nvCxnSpPr>
        <p:spPr>
          <a:xfrm>
            <a:off x="7151136" y="2118829"/>
            <a:ext cx="1901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9A19293-1A2D-197E-D94A-741C9679D365}"/>
              </a:ext>
            </a:extLst>
          </p:cNvPr>
          <p:cNvSpPr txBox="1"/>
          <p:nvPr/>
        </p:nvSpPr>
        <p:spPr>
          <a:xfrm>
            <a:off x="7356495" y="1749497"/>
            <a:ext cx="1333163"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Test sample</a:t>
            </a:r>
            <a:endParaRPr lang="en-NO" dirty="0"/>
          </a:p>
        </p:txBody>
      </p:sp>
      <p:sp>
        <p:nvSpPr>
          <p:cNvPr id="15" name="TextBox 14">
            <a:extLst>
              <a:ext uri="{FF2B5EF4-FFF2-40B4-BE49-F238E27FC236}">
                <a16:creationId xmlns:a16="http://schemas.microsoft.com/office/drawing/2014/main" id="{854055E8-840A-C6DB-7A2D-A57ECADAD5B1}"/>
              </a:ext>
            </a:extLst>
          </p:cNvPr>
          <p:cNvSpPr txBox="1"/>
          <p:nvPr/>
        </p:nvSpPr>
        <p:spPr>
          <a:xfrm>
            <a:off x="132611" y="100403"/>
            <a:ext cx="4585045" cy="461665"/>
          </a:xfrm>
          <a:prstGeom prst="rect">
            <a:avLst/>
          </a:prstGeom>
          <a:noFill/>
        </p:spPr>
        <p:txBody>
          <a:bodyPr wrap="square">
            <a:spAutoFit/>
          </a:bodyPr>
          <a:lstStyle/>
          <a:p>
            <a:r>
              <a:rPr lang="en-GB" sz="2400" dirty="0">
                <a:solidFill>
                  <a:srgbClr val="0070C0"/>
                </a:solidFill>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3807502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305ACB-1F0B-7711-815E-5DC97C5ED31B}"/>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11305ACB-1F0B-7711-815E-5DC97C5ED31B}"/>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2"/>
                <a:stretch>
                  <a:fillRect t="-3571"/>
                </a:stretch>
              </a:blipFill>
            </p:spPr>
            <p:txBody>
              <a:bodyPr/>
              <a:lstStyle/>
              <a:p>
                <a:r>
                  <a:rPr lang="en-NO">
                    <a:noFill/>
                  </a:rPr>
                  <a:t> </a:t>
                </a:r>
              </a:p>
            </p:txBody>
          </p:sp>
        </mc:Fallback>
      </mc:AlternateContent>
      <p:sp>
        <p:nvSpPr>
          <p:cNvPr id="10" name="TextBox 9">
            <a:extLst>
              <a:ext uri="{FF2B5EF4-FFF2-40B4-BE49-F238E27FC236}">
                <a16:creationId xmlns:a16="http://schemas.microsoft.com/office/drawing/2014/main" id="{D863AEAC-A98F-1B08-DD51-304B08C1DB5D}"/>
              </a:ext>
            </a:extLst>
          </p:cNvPr>
          <p:cNvSpPr txBox="1"/>
          <p:nvPr/>
        </p:nvSpPr>
        <p:spPr>
          <a:xfrm>
            <a:off x="132611" y="2049721"/>
            <a:ext cx="9250671" cy="2308324"/>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A: have the disease</a:t>
            </a:r>
          </a:p>
          <a:p>
            <a:r>
              <a:rPr lang="en-GB" dirty="0">
                <a:latin typeface="Times New Roman" panose="02020603050405020304" pitchFamily="18" charset="0"/>
                <a:cs typeface="Times New Roman" panose="02020603050405020304" pitchFamily="18" charset="0"/>
              </a:rPr>
              <a:t>B: test positive</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5D1EAEB-EBA6-01E4-61EC-36C8A3611A82}"/>
              </a:ext>
            </a:extLst>
          </p:cNvPr>
          <p:cNvPicPr>
            <a:picLocks noChangeAspect="1"/>
          </p:cNvPicPr>
          <p:nvPr/>
        </p:nvPicPr>
        <p:blipFill>
          <a:blip r:embed="rId3"/>
          <a:stretch>
            <a:fillRect/>
          </a:stretch>
        </p:blipFill>
        <p:spPr>
          <a:xfrm>
            <a:off x="4419600" y="0"/>
            <a:ext cx="7772400" cy="1229152"/>
          </a:xfrm>
          <a:prstGeom prst="rect">
            <a:avLst/>
          </a:prstGeom>
        </p:spPr>
      </p:pic>
      <p:sp>
        <p:nvSpPr>
          <p:cNvPr id="3" name="TextBox 2">
            <a:extLst>
              <a:ext uri="{FF2B5EF4-FFF2-40B4-BE49-F238E27FC236}">
                <a16:creationId xmlns:a16="http://schemas.microsoft.com/office/drawing/2014/main" id="{937C35F8-9C6C-2E81-5006-9FD6245BB60B}"/>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sp>
        <p:nvSpPr>
          <p:cNvPr id="4" name="Freeform 3">
            <a:extLst>
              <a:ext uri="{FF2B5EF4-FFF2-40B4-BE49-F238E27FC236}">
                <a16:creationId xmlns:a16="http://schemas.microsoft.com/office/drawing/2014/main" id="{B284C902-2B14-2869-53D0-6750D12BB660}"/>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05F2B134-8D81-FBD8-69A1-975CDBB7EA70}"/>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Freeform 7">
            <a:extLst>
              <a:ext uri="{FF2B5EF4-FFF2-40B4-BE49-F238E27FC236}">
                <a16:creationId xmlns:a16="http://schemas.microsoft.com/office/drawing/2014/main" id="{DD85FEE3-9811-518C-DA62-74E3F6909F84}"/>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AFB9A9F5-37F2-B8EA-830A-DFDD809C48BB}"/>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E68EA5-3C25-29DD-9B77-80C7FE1789E4}"/>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F3B3A5F-BDE7-A4BF-E1F2-806DF6E55232}"/>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Oval 12">
            <a:extLst>
              <a:ext uri="{FF2B5EF4-FFF2-40B4-BE49-F238E27FC236}">
                <a16:creationId xmlns:a16="http://schemas.microsoft.com/office/drawing/2014/main" id="{4DFD7FF4-6A3F-92A3-1888-A4C11C141AAF}"/>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Doctor female outline">
            <a:extLst>
              <a:ext uri="{FF2B5EF4-FFF2-40B4-BE49-F238E27FC236}">
                <a16:creationId xmlns:a16="http://schemas.microsoft.com/office/drawing/2014/main" id="{22BF3209-049A-F4C4-ED28-FCD4EE8C6A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7948" y="1674571"/>
            <a:ext cx="1443750" cy="1443750"/>
          </a:xfrm>
          <a:prstGeom prst="rect">
            <a:avLst/>
          </a:prstGeom>
        </p:spPr>
      </p:pic>
      <p:sp>
        <p:nvSpPr>
          <p:cNvPr id="15" name="Freeform 14">
            <a:extLst>
              <a:ext uri="{FF2B5EF4-FFF2-40B4-BE49-F238E27FC236}">
                <a16:creationId xmlns:a16="http://schemas.microsoft.com/office/drawing/2014/main" id="{3967D5CC-2D47-4162-647A-BBDFFEED4E93}"/>
              </a:ext>
            </a:extLst>
          </p:cNvPr>
          <p:cNvSpPr/>
          <p:nvPr/>
        </p:nvSpPr>
        <p:spPr>
          <a:xfrm>
            <a:off x="6018251" y="2396446"/>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9" name="Straight Arrow Connector 18">
            <a:extLst>
              <a:ext uri="{FF2B5EF4-FFF2-40B4-BE49-F238E27FC236}">
                <a16:creationId xmlns:a16="http://schemas.microsoft.com/office/drawing/2014/main" id="{99C4FCED-F35A-0306-1C76-8C84D6F50C7C}"/>
              </a:ext>
            </a:extLst>
          </p:cNvPr>
          <p:cNvCxnSpPr>
            <a:cxnSpLocks/>
          </p:cNvCxnSpPr>
          <p:nvPr/>
        </p:nvCxnSpPr>
        <p:spPr>
          <a:xfrm>
            <a:off x="7151136" y="2626147"/>
            <a:ext cx="1901628"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9B2348E-7D05-4E59-5576-FDB2FF86E984}"/>
              </a:ext>
            </a:extLst>
          </p:cNvPr>
          <p:cNvSpPr txBox="1"/>
          <p:nvPr/>
        </p:nvSpPr>
        <p:spPr>
          <a:xfrm>
            <a:off x="7372679" y="2256815"/>
            <a:ext cx="144375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Test positive</a:t>
            </a:r>
            <a:endParaRPr lang="en-NO" dirty="0"/>
          </a:p>
        </p:txBody>
      </p:sp>
      <p:sp>
        <p:nvSpPr>
          <p:cNvPr id="21" name="Freeform 20">
            <a:extLst>
              <a:ext uri="{FF2B5EF4-FFF2-40B4-BE49-F238E27FC236}">
                <a16:creationId xmlns:a16="http://schemas.microsoft.com/office/drawing/2014/main" id="{4E115D53-21F7-171E-80BD-470CBB838277}"/>
              </a:ext>
            </a:extLst>
          </p:cNvPr>
          <p:cNvSpPr/>
          <p:nvPr/>
        </p:nvSpPr>
        <p:spPr>
          <a:xfrm rot="10800000">
            <a:off x="6018250" y="2445049"/>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E81FB8-B1B6-EA5E-77F4-21D6C3BC3278}"/>
                  </a:ext>
                </a:extLst>
              </p:cNvPr>
              <p:cNvSpPr txBox="1"/>
              <p:nvPr/>
            </p:nvSpPr>
            <p:spPr>
              <a:xfrm>
                <a:off x="6483722" y="3130918"/>
                <a:ext cx="3236456" cy="369332"/>
              </a:xfrm>
              <a:prstGeom prst="rect">
                <a:avLst/>
              </a:prstGeom>
              <a:noFill/>
            </p:spPr>
            <p:txBody>
              <a:bodyPr wrap="square">
                <a:spAutoFit/>
              </a:bodyPr>
              <a:lstStyle/>
              <a:p>
                <a14:m>
                  <m:oMath xmlns:m="http://schemas.openxmlformats.org/officeDocument/2006/math">
                    <m:r>
                      <a:rPr lang="nb-NO" i="1"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NO" dirty="0">
                    <a:latin typeface="Times New Roman" panose="02020603050405020304" pitchFamily="18" charset="0"/>
                    <a:cs typeface="Times New Roman" panose="02020603050405020304" pitchFamily="18" charset="0"/>
                  </a:rPr>
                  <a:t>: 0.99 (very accurate test) </a:t>
                </a:r>
              </a:p>
            </p:txBody>
          </p:sp>
        </mc:Choice>
        <mc:Fallback xmlns="">
          <p:sp>
            <p:nvSpPr>
              <p:cNvPr id="22" name="TextBox 21">
                <a:extLst>
                  <a:ext uri="{FF2B5EF4-FFF2-40B4-BE49-F238E27FC236}">
                    <a16:creationId xmlns:a16="http://schemas.microsoft.com/office/drawing/2014/main" id="{17E81FB8-B1B6-EA5E-77F4-21D6C3BC3278}"/>
                  </a:ext>
                </a:extLst>
              </p:cNvPr>
              <p:cNvSpPr txBox="1">
                <a:spLocks noRot="1" noChangeAspect="1" noMove="1" noResize="1" noEditPoints="1" noAdjustHandles="1" noChangeArrowheads="1" noChangeShapeType="1" noTextEdit="1"/>
              </p:cNvSpPr>
              <p:nvPr/>
            </p:nvSpPr>
            <p:spPr>
              <a:xfrm>
                <a:off x="6483722" y="3130918"/>
                <a:ext cx="3236456" cy="369332"/>
              </a:xfrm>
              <a:prstGeom prst="rect">
                <a:avLst/>
              </a:prstGeom>
              <a:blipFill>
                <a:blip r:embed="rId6"/>
                <a:stretch>
                  <a:fillRect l="-1172" t="-6667" r="-2344" b="-23333"/>
                </a:stretch>
              </a:blipFill>
            </p:spPr>
            <p:txBody>
              <a:bodyPr/>
              <a:lstStyle/>
              <a:p>
                <a:r>
                  <a:rPr lang="en-NO">
                    <a:noFill/>
                  </a:rPr>
                  <a:t> </a:t>
                </a:r>
              </a:p>
            </p:txBody>
          </p:sp>
        </mc:Fallback>
      </mc:AlternateContent>
      <p:sp>
        <p:nvSpPr>
          <p:cNvPr id="6" name="TextBox 5">
            <a:extLst>
              <a:ext uri="{FF2B5EF4-FFF2-40B4-BE49-F238E27FC236}">
                <a16:creationId xmlns:a16="http://schemas.microsoft.com/office/drawing/2014/main" id="{653C7D56-F37E-05D3-A63C-1973EF06ADD9}"/>
              </a:ext>
            </a:extLst>
          </p:cNvPr>
          <p:cNvSpPr txBox="1"/>
          <p:nvPr/>
        </p:nvSpPr>
        <p:spPr>
          <a:xfrm>
            <a:off x="132611" y="100403"/>
            <a:ext cx="4585045" cy="461665"/>
          </a:xfrm>
          <a:prstGeom prst="rect">
            <a:avLst/>
          </a:prstGeom>
          <a:noFill/>
        </p:spPr>
        <p:txBody>
          <a:bodyPr wrap="square">
            <a:spAutoFit/>
          </a:bodyPr>
          <a:lstStyle/>
          <a:p>
            <a:r>
              <a:rPr lang="en-GB" sz="2400" dirty="0">
                <a:solidFill>
                  <a:srgbClr val="0070C0"/>
                </a:solidFill>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396901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305ACB-1F0B-7711-815E-5DC97C5ED31B}"/>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11305ACB-1F0B-7711-815E-5DC97C5ED31B}"/>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2"/>
                <a:stretch>
                  <a:fillRect t="-3571"/>
                </a:stretch>
              </a:blipFill>
            </p:spPr>
            <p:txBody>
              <a:bodyPr/>
              <a:lstStyle/>
              <a:p>
                <a:r>
                  <a:rPr lang="en-NO">
                    <a:noFill/>
                  </a:rPr>
                  <a:t> </a:t>
                </a:r>
              </a:p>
            </p:txBody>
          </p:sp>
        </mc:Fallback>
      </mc:AlternateContent>
      <p:sp>
        <p:nvSpPr>
          <p:cNvPr id="10" name="TextBox 9">
            <a:extLst>
              <a:ext uri="{FF2B5EF4-FFF2-40B4-BE49-F238E27FC236}">
                <a16:creationId xmlns:a16="http://schemas.microsoft.com/office/drawing/2014/main" id="{D863AEAC-A98F-1B08-DD51-304B08C1DB5D}"/>
              </a:ext>
            </a:extLst>
          </p:cNvPr>
          <p:cNvSpPr txBox="1"/>
          <p:nvPr/>
        </p:nvSpPr>
        <p:spPr>
          <a:xfrm>
            <a:off x="132611" y="2049721"/>
            <a:ext cx="9250671" cy="2031325"/>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A: have the disease</a:t>
            </a:r>
          </a:p>
          <a:p>
            <a:r>
              <a:rPr lang="en-GB" dirty="0">
                <a:latin typeface="Times New Roman" panose="02020603050405020304" pitchFamily="18" charset="0"/>
                <a:cs typeface="Times New Roman" panose="02020603050405020304" pitchFamily="18" charset="0"/>
              </a:rPr>
              <a:t>B: test positive</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15299F-3485-7ED6-5F27-464C438B1315}"/>
                  </a:ext>
                </a:extLst>
              </p:cNvPr>
              <p:cNvSpPr txBox="1"/>
              <p:nvPr/>
            </p:nvSpPr>
            <p:spPr>
              <a:xfrm>
                <a:off x="6143676" y="3544084"/>
                <a:ext cx="4835899" cy="369332"/>
              </a:xfrm>
              <a:prstGeom prst="rect">
                <a:avLst/>
              </a:prstGeom>
              <a:noFill/>
            </p:spPr>
            <p:txBody>
              <a:bodyPr wrap="square">
                <a:spAutoFit/>
              </a:bodyPr>
              <a:lstStyle/>
              <a:p>
                <a14:m>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NO" dirty="0">
                    <a:latin typeface="Times New Roman" panose="02020603050405020304" pitchFamily="18" charset="0"/>
                    <a:cs typeface="Times New Roman" panose="02020603050405020304" pitchFamily="18" charset="0"/>
                  </a:rPr>
                  <a:t>: 0.001(rare disease in the population)</a:t>
                </a:r>
              </a:p>
            </p:txBody>
          </p:sp>
        </mc:Choice>
        <mc:Fallback xmlns="">
          <p:sp>
            <p:nvSpPr>
              <p:cNvPr id="18" name="TextBox 17">
                <a:extLst>
                  <a:ext uri="{FF2B5EF4-FFF2-40B4-BE49-F238E27FC236}">
                    <a16:creationId xmlns:a16="http://schemas.microsoft.com/office/drawing/2014/main" id="{8715299F-3485-7ED6-5F27-464C438B1315}"/>
                  </a:ext>
                </a:extLst>
              </p:cNvPr>
              <p:cNvSpPr txBox="1">
                <a:spLocks noRot="1" noChangeAspect="1" noMove="1" noResize="1" noEditPoints="1" noAdjustHandles="1" noChangeArrowheads="1" noChangeShapeType="1" noTextEdit="1"/>
              </p:cNvSpPr>
              <p:nvPr/>
            </p:nvSpPr>
            <p:spPr>
              <a:xfrm>
                <a:off x="6143676" y="3544084"/>
                <a:ext cx="4835899" cy="369332"/>
              </a:xfrm>
              <a:prstGeom prst="rect">
                <a:avLst/>
              </a:prstGeom>
              <a:blipFill>
                <a:blip r:embed="rId3"/>
                <a:stretch>
                  <a:fillRect l="-785" t="-6452" b="-19355"/>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65D1EAEB-EBA6-01E4-61EC-36C8A3611A82}"/>
              </a:ext>
            </a:extLst>
          </p:cNvPr>
          <p:cNvPicPr>
            <a:picLocks noChangeAspect="1"/>
          </p:cNvPicPr>
          <p:nvPr/>
        </p:nvPicPr>
        <p:blipFill>
          <a:blip r:embed="rId4"/>
          <a:stretch>
            <a:fillRect/>
          </a:stretch>
        </p:blipFill>
        <p:spPr>
          <a:xfrm>
            <a:off x="4419600" y="0"/>
            <a:ext cx="7772400" cy="1229152"/>
          </a:xfrm>
          <a:prstGeom prst="rect">
            <a:avLst/>
          </a:prstGeom>
        </p:spPr>
      </p:pic>
      <p:sp>
        <p:nvSpPr>
          <p:cNvPr id="3" name="TextBox 2">
            <a:extLst>
              <a:ext uri="{FF2B5EF4-FFF2-40B4-BE49-F238E27FC236}">
                <a16:creationId xmlns:a16="http://schemas.microsoft.com/office/drawing/2014/main" id="{937C35F8-9C6C-2E81-5006-9FD6245BB60B}"/>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sp>
        <p:nvSpPr>
          <p:cNvPr id="4" name="Freeform 3">
            <a:extLst>
              <a:ext uri="{FF2B5EF4-FFF2-40B4-BE49-F238E27FC236}">
                <a16:creationId xmlns:a16="http://schemas.microsoft.com/office/drawing/2014/main" id="{B284C902-2B14-2869-53D0-6750D12BB660}"/>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05F2B134-8D81-FBD8-69A1-975CDBB7EA70}"/>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Freeform 7">
            <a:extLst>
              <a:ext uri="{FF2B5EF4-FFF2-40B4-BE49-F238E27FC236}">
                <a16:creationId xmlns:a16="http://schemas.microsoft.com/office/drawing/2014/main" id="{DD85FEE3-9811-518C-DA62-74E3F6909F84}"/>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AFB9A9F5-37F2-B8EA-830A-DFDD809C48BB}"/>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E68EA5-3C25-29DD-9B77-80C7FE1789E4}"/>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F3B3A5F-BDE7-A4BF-E1F2-806DF6E55232}"/>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Oval 12">
            <a:extLst>
              <a:ext uri="{FF2B5EF4-FFF2-40B4-BE49-F238E27FC236}">
                <a16:creationId xmlns:a16="http://schemas.microsoft.com/office/drawing/2014/main" id="{4DFD7FF4-6A3F-92A3-1888-A4C11C141AAF}"/>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Doctor female outline">
            <a:extLst>
              <a:ext uri="{FF2B5EF4-FFF2-40B4-BE49-F238E27FC236}">
                <a16:creationId xmlns:a16="http://schemas.microsoft.com/office/drawing/2014/main" id="{22BF3209-049A-F4C4-ED28-FCD4EE8C6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7948" y="1674571"/>
            <a:ext cx="1443750" cy="1443750"/>
          </a:xfrm>
          <a:prstGeom prst="rect">
            <a:avLst/>
          </a:prstGeom>
        </p:spPr>
      </p:pic>
      <p:cxnSp>
        <p:nvCxnSpPr>
          <p:cNvPr id="19" name="Straight Arrow Connector 18">
            <a:extLst>
              <a:ext uri="{FF2B5EF4-FFF2-40B4-BE49-F238E27FC236}">
                <a16:creationId xmlns:a16="http://schemas.microsoft.com/office/drawing/2014/main" id="{99C4FCED-F35A-0306-1C76-8C84D6F50C7C}"/>
              </a:ext>
            </a:extLst>
          </p:cNvPr>
          <p:cNvCxnSpPr>
            <a:cxnSpLocks/>
          </p:cNvCxnSpPr>
          <p:nvPr/>
        </p:nvCxnSpPr>
        <p:spPr>
          <a:xfrm>
            <a:off x="7151136" y="2626147"/>
            <a:ext cx="1901628"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9B2348E-7D05-4E59-5576-FDB2FF86E984}"/>
              </a:ext>
            </a:extLst>
          </p:cNvPr>
          <p:cNvSpPr txBox="1"/>
          <p:nvPr/>
        </p:nvSpPr>
        <p:spPr>
          <a:xfrm>
            <a:off x="7372679" y="2256815"/>
            <a:ext cx="144375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Test positive</a:t>
            </a:r>
            <a:endParaRPr lang="en-NO" dirty="0"/>
          </a:p>
        </p:txBody>
      </p:sp>
      <p:sp>
        <p:nvSpPr>
          <p:cNvPr id="21" name="Freeform 20">
            <a:extLst>
              <a:ext uri="{FF2B5EF4-FFF2-40B4-BE49-F238E27FC236}">
                <a16:creationId xmlns:a16="http://schemas.microsoft.com/office/drawing/2014/main" id="{4E115D53-21F7-171E-80BD-470CBB838277}"/>
              </a:ext>
            </a:extLst>
          </p:cNvPr>
          <p:cNvSpPr/>
          <p:nvPr/>
        </p:nvSpPr>
        <p:spPr>
          <a:xfrm rot="10800000">
            <a:off x="6018250" y="2445049"/>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TextBox 24">
            <a:extLst>
              <a:ext uri="{FF2B5EF4-FFF2-40B4-BE49-F238E27FC236}">
                <a16:creationId xmlns:a16="http://schemas.microsoft.com/office/drawing/2014/main" id="{FB989BC6-AE3E-7430-A66C-C06401B831EB}"/>
              </a:ext>
            </a:extLst>
          </p:cNvPr>
          <p:cNvSpPr txBox="1"/>
          <p:nvPr/>
        </p:nvSpPr>
        <p:spPr>
          <a:xfrm>
            <a:off x="5919539" y="1438553"/>
            <a:ext cx="1132886" cy="523220"/>
          </a:xfrm>
          <a:prstGeom prst="rect">
            <a:avLst/>
          </a:prstGeom>
          <a:noFill/>
        </p:spPr>
        <p:txBody>
          <a:bodyPr wrap="square">
            <a:spAutoFit/>
          </a:bodyPr>
          <a:lstStyle/>
          <a:p>
            <a:r>
              <a:rPr lang="en-NO" sz="2800" dirty="0">
                <a:solidFill>
                  <a:schemeClr val="bg1"/>
                </a:solidFill>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9886266-6EA7-E100-E25B-A6AE0C95E80E}"/>
                  </a:ext>
                </a:extLst>
              </p:cNvPr>
              <p:cNvSpPr txBox="1"/>
              <p:nvPr/>
            </p:nvSpPr>
            <p:spPr>
              <a:xfrm>
                <a:off x="6483722" y="3130918"/>
                <a:ext cx="3236456" cy="369332"/>
              </a:xfrm>
              <a:prstGeom prst="rect">
                <a:avLst/>
              </a:prstGeom>
              <a:noFill/>
            </p:spPr>
            <p:txBody>
              <a:bodyPr wrap="square">
                <a:spAutoFit/>
              </a:bodyPr>
              <a:lstStyle/>
              <a:p>
                <a14:m>
                  <m:oMath xmlns:m="http://schemas.openxmlformats.org/officeDocument/2006/math">
                    <m:r>
                      <a:rPr lang="nb-NO" i="1" cap="small" smtClean="0">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i="1" cap="small">
                            <a:solidFill>
                              <a:srgbClr val="00B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NO" dirty="0">
                    <a:latin typeface="Times New Roman" panose="02020603050405020304" pitchFamily="18" charset="0"/>
                    <a:cs typeface="Times New Roman" panose="02020603050405020304" pitchFamily="18" charset="0"/>
                  </a:rPr>
                  <a:t>: 0.99 (very accurate test) </a:t>
                </a:r>
              </a:p>
            </p:txBody>
          </p:sp>
        </mc:Choice>
        <mc:Fallback xmlns="">
          <p:sp>
            <p:nvSpPr>
              <p:cNvPr id="15" name="TextBox 14">
                <a:extLst>
                  <a:ext uri="{FF2B5EF4-FFF2-40B4-BE49-F238E27FC236}">
                    <a16:creationId xmlns:a16="http://schemas.microsoft.com/office/drawing/2014/main" id="{59886266-6EA7-E100-E25B-A6AE0C95E80E}"/>
                  </a:ext>
                </a:extLst>
              </p:cNvPr>
              <p:cNvSpPr txBox="1">
                <a:spLocks noRot="1" noChangeAspect="1" noMove="1" noResize="1" noEditPoints="1" noAdjustHandles="1" noChangeArrowheads="1" noChangeShapeType="1" noTextEdit="1"/>
              </p:cNvSpPr>
              <p:nvPr/>
            </p:nvSpPr>
            <p:spPr>
              <a:xfrm>
                <a:off x="6483722" y="3130918"/>
                <a:ext cx="3236456" cy="369332"/>
              </a:xfrm>
              <a:prstGeom prst="rect">
                <a:avLst/>
              </a:prstGeom>
              <a:blipFill>
                <a:blip r:embed="rId7"/>
                <a:stretch>
                  <a:fillRect l="-1172" t="-6667" r="-2344" b="-23333"/>
                </a:stretch>
              </a:blipFill>
            </p:spPr>
            <p:txBody>
              <a:bodyPr/>
              <a:lstStyle/>
              <a:p>
                <a:r>
                  <a:rPr lang="en-NO">
                    <a:noFill/>
                  </a:rPr>
                  <a:t> </a:t>
                </a:r>
              </a:p>
            </p:txBody>
          </p:sp>
        </mc:Fallback>
      </mc:AlternateContent>
      <p:sp>
        <p:nvSpPr>
          <p:cNvPr id="6" name="TextBox 5">
            <a:extLst>
              <a:ext uri="{FF2B5EF4-FFF2-40B4-BE49-F238E27FC236}">
                <a16:creationId xmlns:a16="http://schemas.microsoft.com/office/drawing/2014/main" id="{63291AD6-A6A0-FCE4-970E-183E064F5D78}"/>
              </a:ext>
            </a:extLst>
          </p:cNvPr>
          <p:cNvSpPr txBox="1"/>
          <p:nvPr/>
        </p:nvSpPr>
        <p:spPr>
          <a:xfrm>
            <a:off x="132611" y="100403"/>
            <a:ext cx="4585045" cy="461665"/>
          </a:xfrm>
          <a:prstGeom prst="rect">
            <a:avLst/>
          </a:prstGeom>
          <a:noFill/>
        </p:spPr>
        <p:txBody>
          <a:bodyPr wrap="square">
            <a:spAutoFit/>
          </a:bodyPr>
          <a:lstStyle/>
          <a:p>
            <a:r>
              <a:rPr lang="en-GB" sz="2400" dirty="0">
                <a:solidFill>
                  <a:srgbClr val="0070C0"/>
                </a:solidFill>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2350220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305ACB-1F0B-7711-815E-5DC97C5ED31B}"/>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11305ACB-1F0B-7711-815E-5DC97C5ED31B}"/>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2"/>
                <a:stretch>
                  <a:fillRect t="-3571"/>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863AEAC-A98F-1B08-DD51-304B08C1DB5D}"/>
                  </a:ext>
                </a:extLst>
              </p:cNvPr>
              <p:cNvSpPr txBox="1"/>
              <p:nvPr/>
            </p:nvSpPr>
            <p:spPr>
              <a:xfrm>
                <a:off x="132611" y="2049721"/>
                <a:ext cx="9250671" cy="3139321"/>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A: have the disease</a:t>
                </a:r>
              </a:p>
              <a:p>
                <a:r>
                  <a:rPr lang="en-GB" dirty="0">
                    <a:latin typeface="Times New Roman" panose="02020603050405020304" pitchFamily="18" charset="0"/>
                    <a:cs typeface="Times New Roman" panose="02020603050405020304" pitchFamily="18" charset="0"/>
                  </a:rPr>
                  <a:t>B: test positive</a:t>
                </a:r>
              </a:p>
              <a:p>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r>
                  <a:rPr lang="en-GB" dirty="0">
                    <a:latin typeface="Times New Roman" panose="02020603050405020304" pitchFamily="18" charset="0"/>
                    <a:cs typeface="Times New Roman" panose="02020603050405020304" pitchFamily="18" charset="0"/>
                  </a:rPr>
                  <a:t>: have the disease |given| test positive</a:t>
                </a:r>
              </a:p>
              <a:p>
                <a14:m>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GB" dirty="0">
                    <a:latin typeface="Times New Roman" panose="02020603050405020304" pitchFamily="18" charset="0"/>
                    <a:cs typeface="Times New Roman" panose="02020603050405020304" pitchFamily="18" charset="0"/>
                  </a:rPr>
                  <a:t>: test positive |given| have the disease - </a:t>
                </a:r>
                <a:r>
                  <a:rPr lang="en-NO" dirty="0">
                    <a:latin typeface="Times New Roman" panose="02020603050405020304" pitchFamily="18" charset="0"/>
                    <a:cs typeface="Times New Roman" panose="02020603050405020304" pitchFamily="18" charset="0"/>
                  </a:rPr>
                  <a:t>0.99 (very accurate test) </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have the disease - </a:t>
                </a:r>
                <a:r>
                  <a:rPr lang="en-NO" dirty="0">
                    <a:latin typeface="Times New Roman" panose="02020603050405020304" pitchFamily="18" charset="0"/>
                    <a:cs typeface="Times New Roman" panose="02020603050405020304" pitchFamily="18" charset="0"/>
                  </a:rPr>
                  <a:t>0.001(rare disease in the population)</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test positive</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D863AEAC-A98F-1B08-DD51-304B08C1DB5D}"/>
                  </a:ext>
                </a:extLst>
              </p:cNvPr>
              <p:cNvSpPr txBox="1">
                <a:spLocks noRot="1" noChangeAspect="1" noMove="1" noResize="1" noEditPoints="1" noAdjustHandles="1" noChangeArrowheads="1" noChangeShapeType="1" noTextEdit="1"/>
              </p:cNvSpPr>
              <p:nvPr/>
            </p:nvSpPr>
            <p:spPr>
              <a:xfrm>
                <a:off x="132611" y="2049721"/>
                <a:ext cx="9250671" cy="3139321"/>
              </a:xfrm>
              <a:prstGeom prst="rect">
                <a:avLst/>
              </a:prstGeom>
              <a:blipFill>
                <a:blip r:embed="rId3"/>
                <a:stretch>
                  <a:fillRect l="-549" t="-806"/>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65D1EAEB-EBA6-01E4-61EC-36C8A3611A82}"/>
              </a:ext>
            </a:extLst>
          </p:cNvPr>
          <p:cNvPicPr>
            <a:picLocks noChangeAspect="1"/>
          </p:cNvPicPr>
          <p:nvPr/>
        </p:nvPicPr>
        <p:blipFill>
          <a:blip r:embed="rId4"/>
          <a:stretch>
            <a:fillRect/>
          </a:stretch>
        </p:blipFill>
        <p:spPr>
          <a:xfrm>
            <a:off x="4419600" y="0"/>
            <a:ext cx="7772400" cy="1229152"/>
          </a:xfrm>
          <a:prstGeom prst="rect">
            <a:avLst/>
          </a:prstGeom>
        </p:spPr>
      </p:pic>
      <p:sp>
        <p:nvSpPr>
          <p:cNvPr id="3" name="TextBox 2">
            <a:extLst>
              <a:ext uri="{FF2B5EF4-FFF2-40B4-BE49-F238E27FC236}">
                <a16:creationId xmlns:a16="http://schemas.microsoft.com/office/drawing/2014/main" id="{937C35F8-9C6C-2E81-5006-9FD6245BB60B}"/>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sp>
        <p:nvSpPr>
          <p:cNvPr id="4" name="Freeform 3">
            <a:extLst>
              <a:ext uri="{FF2B5EF4-FFF2-40B4-BE49-F238E27FC236}">
                <a16:creationId xmlns:a16="http://schemas.microsoft.com/office/drawing/2014/main" id="{B284C902-2B14-2869-53D0-6750D12BB660}"/>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05F2B134-8D81-FBD8-69A1-975CDBB7EA70}"/>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Freeform 7">
            <a:extLst>
              <a:ext uri="{FF2B5EF4-FFF2-40B4-BE49-F238E27FC236}">
                <a16:creationId xmlns:a16="http://schemas.microsoft.com/office/drawing/2014/main" id="{DD85FEE3-9811-518C-DA62-74E3F6909F84}"/>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AFB9A9F5-37F2-B8EA-830A-DFDD809C48BB}"/>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E68EA5-3C25-29DD-9B77-80C7FE1789E4}"/>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F3B3A5F-BDE7-A4BF-E1F2-806DF6E55232}"/>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Oval 12">
            <a:extLst>
              <a:ext uri="{FF2B5EF4-FFF2-40B4-BE49-F238E27FC236}">
                <a16:creationId xmlns:a16="http://schemas.microsoft.com/office/drawing/2014/main" id="{4DFD7FF4-6A3F-92A3-1888-A4C11C141AAF}"/>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Doctor female outline">
            <a:extLst>
              <a:ext uri="{FF2B5EF4-FFF2-40B4-BE49-F238E27FC236}">
                <a16:creationId xmlns:a16="http://schemas.microsoft.com/office/drawing/2014/main" id="{22BF3209-049A-F4C4-ED28-FCD4EE8C6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7948" y="1674571"/>
            <a:ext cx="1443750" cy="1443750"/>
          </a:xfrm>
          <a:prstGeom prst="rect">
            <a:avLst/>
          </a:prstGeom>
        </p:spPr>
      </p:pic>
      <p:sp>
        <p:nvSpPr>
          <p:cNvPr id="21" name="Freeform 20">
            <a:extLst>
              <a:ext uri="{FF2B5EF4-FFF2-40B4-BE49-F238E27FC236}">
                <a16:creationId xmlns:a16="http://schemas.microsoft.com/office/drawing/2014/main" id="{4E115D53-21F7-171E-80BD-470CBB838277}"/>
              </a:ext>
            </a:extLst>
          </p:cNvPr>
          <p:cNvSpPr/>
          <p:nvPr/>
        </p:nvSpPr>
        <p:spPr>
          <a:xfrm rot="10800000">
            <a:off x="6018250" y="2445049"/>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TextBox 24">
            <a:extLst>
              <a:ext uri="{FF2B5EF4-FFF2-40B4-BE49-F238E27FC236}">
                <a16:creationId xmlns:a16="http://schemas.microsoft.com/office/drawing/2014/main" id="{FB989BC6-AE3E-7430-A66C-C06401B831EB}"/>
              </a:ext>
            </a:extLst>
          </p:cNvPr>
          <p:cNvSpPr txBox="1"/>
          <p:nvPr/>
        </p:nvSpPr>
        <p:spPr>
          <a:xfrm>
            <a:off x="5919539" y="1438553"/>
            <a:ext cx="1132886" cy="523220"/>
          </a:xfrm>
          <a:prstGeom prst="rect">
            <a:avLst/>
          </a:prstGeom>
          <a:noFill/>
        </p:spPr>
        <p:txBody>
          <a:bodyPr wrap="square">
            <a:spAutoFit/>
          </a:bodyPr>
          <a:lstStyle/>
          <a:p>
            <a:r>
              <a:rPr lang="en-NO" sz="2800" dirty="0">
                <a:solidFill>
                  <a:schemeClr val="bg1"/>
                </a:solidFill>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6FE6EFE5-F4AD-1171-841D-989D5F7763C8}"/>
              </a:ext>
            </a:extLst>
          </p:cNvPr>
          <p:cNvSpPr txBox="1"/>
          <p:nvPr/>
        </p:nvSpPr>
        <p:spPr>
          <a:xfrm>
            <a:off x="132611" y="100403"/>
            <a:ext cx="4585045" cy="461665"/>
          </a:xfrm>
          <a:prstGeom prst="rect">
            <a:avLst/>
          </a:prstGeom>
          <a:noFill/>
        </p:spPr>
        <p:txBody>
          <a:bodyPr wrap="square">
            <a:spAutoFit/>
          </a:bodyPr>
          <a:lstStyle/>
          <a:p>
            <a:r>
              <a:rPr lang="en-GB" sz="2400" dirty="0">
                <a:solidFill>
                  <a:srgbClr val="0070C0"/>
                </a:solidFill>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1840909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9FAAE44-BA0A-B046-DAB8-7EB0A575D10B}"/>
                  </a:ext>
                </a:extLst>
              </p:cNvPr>
              <p:cNvSpPr txBox="1"/>
              <p:nvPr/>
            </p:nvSpPr>
            <p:spPr>
              <a:xfrm>
                <a:off x="-2299784" y="4760511"/>
                <a:ext cx="11211137" cy="694293"/>
              </a:xfrm>
              <a:prstGeom prst="rect">
                <a:avLst/>
              </a:prstGeom>
              <a:noFill/>
            </p:spPr>
            <p:txBody>
              <a:bodyPr wrap="square">
                <a:sp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0.99∗0.001</m:t>
                          </m:r>
                        </m:num>
                        <m:den>
                          <m: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0.001</m:t>
                          </m:r>
                          <m:r>
                            <a:rPr lang="nb-NO" b="0" i="0"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0.01∗</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99</m:t>
                          </m:r>
                        </m:den>
                      </m:f>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=0.09→9% </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𝑐h𝑎𝑛𝑐𝑒</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m:oMathPara>
                </a14:m>
                <a:endPar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0" name="TextBox 19">
                <a:extLst>
                  <a:ext uri="{FF2B5EF4-FFF2-40B4-BE49-F238E27FC236}">
                    <a16:creationId xmlns:a16="http://schemas.microsoft.com/office/drawing/2014/main" id="{A9FAAE44-BA0A-B046-DAB8-7EB0A575D10B}"/>
                  </a:ext>
                </a:extLst>
              </p:cNvPr>
              <p:cNvSpPr txBox="1">
                <a:spLocks noRot="1" noChangeAspect="1" noMove="1" noResize="1" noEditPoints="1" noAdjustHandles="1" noChangeArrowheads="1" noChangeShapeType="1" noTextEdit="1"/>
              </p:cNvSpPr>
              <p:nvPr/>
            </p:nvSpPr>
            <p:spPr>
              <a:xfrm>
                <a:off x="-2299784" y="4760511"/>
                <a:ext cx="11211137" cy="694293"/>
              </a:xfrm>
              <a:prstGeom prst="rect">
                <a:avLst/>
              </a:prstGeom>
              <a:blipFill>
                <a:blip r:embed="rId2"/>
                <a:stretch>
                  <a:fillRect t="-7143"/>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1EC6CBBB-4317-6679-4A93-514F6A840514}"/>
              </a:ext>
            </a:extLst>
          </p:cNvPr>
          <p:cNvPicPr>
            <a:picLocks noChangeAspect="1"/>
          </p:cNvPicPr>
          <p:nvPr/>
        </p:nvPicPr>
        <p:blipFill>
          <a:blip r:embed="rId3"/>
          <a:stretch>
            <a:fillRect/>
          </a:stretch>
        </p:blipFill>
        <p:spPr>
          <a:xfrm>
            <a:off x="4419600" y="0"/>
            <a:ext cx="7772400" cy="1229152"/>
          </a:xfrm>
          <a:prstGeom prst="rect">
            <a:avLst/>
          </a:prstGeom>
        </p:spPr>
      </p:pic>
      <p:sp>
        <p:nvSpPr>
          <p:cNvPr id="3" name="TextBox 2">
            <a:extLst>
              <a:ext uri="{FF2B5EF4-FFF2-40B4-BE49-F238E27FC236}">
                <a16:creationId xmlns:a16="http://schemas.microsoft.com/office/drawing/2014/main" id="{B031FA95-B745-5FFF-B3A8-6698832FCED0}"/>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pic>
        <p:nvPicPr>
          <p:cNvPr id="14" name="Graphic 13" descr="Doctor female outline">
            <a:extLst>
              <a:ext uri="{FF2B5EF4-FFF2-40B4-BE49-F238E27FC236}">
                <a16:creationId xmlns:a16="http://schemas.microsoft.com/office/drawing/2014/main" id="{81EFA433-BAB1-6FC3-FE52-6B6124FCE5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7948" y="1674571"/>
            <a:ext cx="1443750" cy="1443750"/>
          </a:xfrm>
          <a:prstGeom prst="rect">
            <a:avLst/>
          </a:prstGeom>
        </p:spPr>
      </p:pic>
      <p:sp>
        <p:nvSpPr>
          <p:cNvPr id="23" name="Freeform 22">
            <a:extLst>
              <a:ext uri="{FF2B5EF4-FFF2-40B4-BE49-F238E27FC236}">
                <a16:creationId xmlns:a16="http://schemas.microsoft.com/office/drawing/2014/main" id="{86E2FDF2-2A93-3359-58BF-52F6887798B6}"/>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 name="Freeform 23">
            <a:extLst>
              <a:ext uri="{FF2B5EF4-FFF2-40B4-BE49-F238E27FC236}">
                <a16:creationId xmlns:a16="http://schemas.microsoft.com/office/drawing/2014/main" id="{3D8380FB-B3A5-7C9D-8F68-0A213A8AAD5E}"/>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Freeform 24">
            <a:extLst>
              <a:ext uri="{FF2B5EF4-FFF2-40B4-BE49-F238E27FC236}">
                <a16:creationId xmlns:a16="http://schemas.microsoft.com/office/drawing/2014/main" id="{A4559E9D-77AA-F249-211B-4D838C418E2A}"/>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26" name="Straight Connector 25">
            <a:extLst>
              <a:ext uri="{FF2B5EF4-FFF2-40B4-BE49-F238E27FC236}">
                <a16:creationId xmlns:a16="http://schemas.microsoft.com/office/drawing/2014/main" id="{B47D7657-F8C4-D830-A0E5-7068E4C47515}"/>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7BC04B-92D8-7D29-060D-D3D7F94787B4}"/>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0DC4FA2-C17E-CBD3-E4A0-46C34BC09BAF}"/>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Oval 28">
            <a:extLst>
              <a:ext uri="{FF2B5EF4-FFF2-40B4-BE49-F238E27FC236}">
                <a16:creationId xmlns:a16="http://schemas.microsoft.com/office/drawing/2014/main" id="{E2E88730-BF46-3BEE-3510-EEAC1AF5A458}"/>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0" name="Freeform 29">
            <a:extLst>
              <a:ext uri="{FF2B5EF4-FFF2-40B4-BE49-F238E27FC236}">
                <a16:creationId xmlns:a16="http://schemas.microsoft.com/office/drawing/2014/main" id="{36371C36-264B-DF22-3630-D0A6803A146A}"/>
              </a:ext>
            </a:extLst>
          </p:cNvPr>
          <p:cNvSpPr/>
          <p:nvPr/>
        </p:nvSpPr>
        <p:spPr>
          <a:xfrm rot="10800000">
            <a:off x="6018250" y="2445049"/>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TextBox 30">
            <a:extLst>
              <a:ext uri="{FF2B5EF4-FFF2-40B4-BE49-F238E27FC236}">
                <a16:creationId xmlns:a16="http://schemas.microsoft.com/office/drawing/2014/main" id="{B9D72634-595D-8503-4149-B73A43C7DD7F}"/>
              </a:ext>
            </a:extLst>
          </p:cNvPr>
          <p:cNvSpPr txBox="1"/>
          <p:nvPr/>
        </p:nvSpPr>
        <p:spPr>
          <a:xfrm>
            <a:off x="5919539" y="1438553"/>
            <a:ext cx="1132886" cy="523220"/>
          </a:xfrm>
          <a:prstGeom prst="rect">
            <a:avLst/>
          </a:prstGeom>
          <a:noFill/>
        </p:spPr>
        <p:txBody>
          <a:bodyPr wrap="square">
            <a:spAutoFit/>
          </a:bodyPr>
          <a:lstStyle/>
          <a:p>
            <a:r>
              <a:rPr lang="en-NO" sz="2800" dirty="0">
                <a:solidFill>
                  <a:schemeClr val="bg1"/>
                </a:solidFill>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1A390D-E332-CFFD-785C-D862196BFC2B}"/>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8" name="TextBox 7">
                <a:extLst>
                  <a:ext uri="{FF2B5EF4-FFF2-40B4-BE49-F238E27FC236}">
                    <a16:creationId xmlns:a16="http://schemas.microsoft.com/office/drawing/2014/main" id="{111A390D-E332-CFFD-785C-D862196BFC2B}"/>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6"/>
                <a:stretch>
                  <a:fillRect t="-3571"/>
                </a:stretch>
              </a:blipFill>
            </p:spPr>
            <p:txBody>
              <a:bodyPr/>
              <a:lstStyle/>
              <a:p>
                <a:r>
                  <a:rPr lang="en-NO">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307448F-8BE9-91D4-F528-4D2FC663422E}"/>
                  </a:ext>
                </a:extLst>
              </p:cNvPr>
              <p:cNvSpPr txBox="1"/>
              <p:nvPr/>
            </p:nvSpPr>
            <p:spPr>
              <a:xfrm>
                <a:off x="132611" y="2049721"/>
                <a:ext cx="7003733" cy="3139321"/>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A: have the disease</a:t>
                </a:r>
              </a:p>
              <a:p>
                <a:r>
                  <a:rPr lang="en-GB" dirty="0">
                    <a:latin typeface="Times New Roman" panose="02020603050405020304" pitchFamily="18" charset="0"/>
                    <a:cs typeface="Times New Roman" panose="02020603050405020304" pitchFamily="18" charset="0"/>
                  </a:rPr>
                  <a:t>B: test positive</a:t>
                </a:r>
              </a:p>
              <a:p>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r>
                  <a:rPr lang="en-GB" dirty="0">
                    <a:latin typeface="Times New Roman" panose="02020603050405020304" pitchFamily="18" charset="0"/>
                    <a:cs typeface="Times New Roman" panose="02020603050405020304" pitchFamily="18" charset="0"/>
                  </a:rPr>
                  <a:t>: have the disease |given| test positive</a:t>
                </a:r>
              </a:p>
              <a:p>
                <a14:m>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GB" dirty="0">
                    <a:latin typeface="Times New Roman" panose="02020603050405020304" pitchFamily="18" charset="0"/>
                    <a:cs typeface="Times New Roman" panose="02020603050405020304" pitchFamily="18" charset="0"/>
                  </a:rPr>
                  <a:t>: test positive |given| have the disease - </a:t>
                </a:r>
                <a:r>
                  <a:rPr lang="en-NO" dirty="0">
                    <a:latin typeface="Times New Roman" panose="02020603050405020304" pitchFamily="18" charset="0"/>
                    <a:cs typeface="Times New Roman" panose="02020603050405020304" pitchFamily="18" charset="0"/>
                  </a:rPr>
                  <a:t>0.99 (very accurate test) </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have the disease - </a:t>
                </a:r>
                <a:r>
                  <a:rPr lang="en-NO" dirty="0">
                    <a:latin typeface="Times New Roman" panose="02020603050405020304" pitchFamily="18" charset="0"/>
                    <a:cs typeface="Times New Roman" panose="02020603050405020304" pitchFamily="18" charset="0"/>
                  </a:rPr>
                  <a:t>0.001(rare disease in the population)</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test positive - </a:t>
                </a:r>
                <a14:m>
                  <m:oMath xmlns:m="http://schemas.openxmlformats.org/officeDocument/2006/math">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nb-NO"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9307448F-8BE9-91D4-F528-4D2FC663422E}"/>
                  </a:ext>
                </a:extLst>
              </p:cNvPr>
              <p:cNvSpPr txBox="1">
                <a:spLocks noRot="1" noChangeAspect="1" noMove="1" noResize="1" noEditPoints="1" noAdjustHandles="1" noChangeArrowheads="1" noChangeShapeType="1" noTextEdit="1"/>
              </p:cNvSpPr>
              <p:nvPr/>
            </p:nvSpPr>
            <p:spPr>
              <a:xfrm>
                <a:off x="132611" y="2049721"/>
                <a:ext cx="7003733" cy="3139321"/>
              </a:xfrm>
              <a:prstGeom prst="rect">
                <a:avLst/>
              </a:prstGeom>
              <a:blipFill>
                <a:blip r:embed="rId7"/>
                <a:stretch>
                  <a:fillRect l="-723" t="-806"/>
                </a:stretch>
              </a:blipFill>
            </p:spPr>
            <p:txBody>
              <a:bodyPr/>
              <a:lstStyle/>
              <a:p>
                <a:r>
                  <a:rPr lang="en-NO">
                    <a:noFill/>
                  </a:rPr>
                  <a:t> </a:t>
                </a:r>
              </a:p>
            </p:txBody>
          </p:sp>
        </mc:Fallback>
      </mc:AlternateContent>
      <p:sp>
        <p:nvSpPr>
          <p:cNvPr id="4" name="TextBox 3">
            <a:extLst>
              <a:ext uri="{FF2B5EF4-FFF2-40B4-BE49-F238E27FC236}">
                <a16:creationId xmlns:a16="http://schemas.microsoft.com/office/drawing/2014/main" id="{170E1666-01C8-35C6-590E-D203E316D2A2}"/>
              </a:ext>
            </a:extLst>
          </p:cNvPr>
          <p:cNvSpPr txBox="1"/>
          <p:nvPr/>
        </p:nvSpPr>
        <p:spPr>
          <a:xfrm>
            <a:off x="132611" y="100403"/>
            <a:ext cx="4585045" cy="461665"/>
          </a:xfrm>
          <a:prstGeom prst="rect">
            <a:avLst/>
          </a:prstGeom>
          <a:noFill/>
        </p:spPr>
        <p:txBody>
          <a:bodyPr wrap="square">
            <a:spAutoFit/>
          </a:bodyPr>
          <a:lstStyle/>
          <a:p>
            <a:r>
              <a:rPr lang="en-GB" sz="2400" dirty="0">
                <a:solidFill>
                  <a:srgbClr val="0070C0"/>
                </a:solidFill>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767341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0E83B7-8097-8D14-BA4C-300FC75F8103}"/>
                  </a:ext>
                </a:extLst>
              </p:cNvPr>
              <p:cNvSpPr txBox="1"/>
              <p:nvPr/>
            </p:nvSpPr>
            <p:spPr>
              <a:xfrm>
                <a:off x="-2158373" y="5812606"/>
                <a:ext cx="11211137" cy="694293"/>
              </a:xfrm>
              <a:prstGeom prst="rect">
                <a:avLst/>
              </a:prstGeom>
              <a:noFill/>
            </p:spPr>
            <p:txBody>
              <a:bodyPr wrap="square">
                <a:sp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0.99∗0.09</m:t>
                          </m:r>
                        </m:num>
                        <m:den>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0.99∗0.09</m:t>
                          </m:r>
                          <m:r>
                            <a:rPr lang="nb-NO"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0.01∗</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0.91</m:t>
                          </m:r>
                        </m:den>
                      </m:f>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=0.9073319→91% </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𝑐h𝑎𝑛𝑐𝑒</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oMath>
                  </m:oMathPara>
                </a14:m>
                <a:endPar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1" name="TextBox 20">
                <a:extLst>
                  <a:ext uri="{FF2B5EF4-FFF2-40B4-BE49-F238E27FC236}">
                    <a16:creationId xmlns:a16="http://schemas.microsoft.com/office/drawing/2014/main" id="{FC0E83B7-8097-8D14-BA4C-300FC75F8103}"/>
                  </a:ext>
                </a:extLst>
              </p:cNvPr>
              <p:cNvSpPr txBox="1">
                <a:spLocks noRot="1" noChangeAspect="1" noMove="1" noResize="1" noEditPoints="1" noAdjustHandles="1" noChangeArrowheads="1" noChangeShapeType="1" noTextEdit="1"/>
              </p:cNvSpPr>
              <p:nvPr/>
            </p:nvSpPr>
            <p:spPr>
              <a:xfrm>
                <a:off x="-2158373" y="5812606"/>
                <a:ext cx="11211137" cy="694293"/>
              </a:xfrm>
              <a:prstGeom prst="rect">
                <a:avLst/>
              </a:prstGeom>
              <a:blipFill>
                <a:blip r:embed="rId2"/>
                <a:stretch>
                  <a:fillRect t="-7143"/>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811DC0A8-3825-F123-D76F-9C57703E5745}"/>
              </a:ext>
            </a:extLst>
          </p:cNvPr>
          <p:cNvPicPr>
            <a:picLocks noChangeAspect="1"/>
          </p:cNvPicPr>
          <p:nvPr/>
        </p:nvPicPr>
        <p:blipFill>
          <a:blip r:embed="rId3"/>
          <a:stretch>
            <a:fillRect/>
          </a:stretch>
        </p:blipFill>
        <p:spPr>
          <a:xfrm>
            <a:off x="4419600" y="0"/>
            <a:ext cx="7772400" cy="1229152"/>
          </a:xfrm>
          <a:prstGeom prst="rect">
            <a:avLst/>
          </a:prstGeom>
        </p:spPr>
      </p:pic>
      <p:sp>
        <p:nvSpPr>
          <p:cNvPr id="3" name="TextBox 2">
            <a:extLst>
              <a:ext uri="{FF2B5EF4-FFF2-40B4-BE49-F238E27FC236}">
                <a16:creationId xmlns:a16="http://schemas.microsoft.com/office/drawing/2014/main" id="{68153750-D37C-3CA2-9150-8116FD21355F}"/>
              </a:ext>
            </a:extLst>
          </p:cNvPr>
          <p:cNvSpPr txBox="1"/>
          <p:nvPr/>
        </p:nvSpPr>
        <p:spPr>
          <a:xfrm>
            <a:off x="4335332" y="1229152"/>
            <a:ext cx="7315200" cy="276999"/>
          </a:xfrm>
          <a:prstGeom prst="rect">
            <a:avLst/>
          </a:prstGeom>
          <a:noFill/>
        </p:spPr>
        <p:txBody>
          <a:bodyPr wrap="square">
            <a:spAutoFit/>
          </a:bodyPr>
          <a:lstStyle/>
          <a:p>
            <a:r>
              <a:rPr lang="en-NO" sz="1200" dirty="0"/>
              <a:t>https://www.youtube.com/watch?v=R13BD8qKeTg&amp;t=254s</a:t>
            </a:r>
          </a:p>
        </p:txBody>
      </p:sp>
      <p:cxnSp>
        <p:nvCxnSpPr>
          <p:cNvPr id="7" name="Straight Arrow Connector 6">
            <a:extLst>
              <a:ext uri="{FF2B5EF4-FFF2-40B4-BE49-F238E27FC236}">
                <a16:creationId xmlns:a16="http://schemas.microsoft.com/office/drawing/2014/main" id="{59B41BEF-CFA4-97FD-65EC-F635DAABACEE}"/>
              </a:ext>
            </a:extLst>
          </p:cNvPr>
          <p:cNvCxnSpPr/>
          <p:nvPr/>
        </p:nvCxnSpPr>
        <p:spPr>
          <a:xfrm>
            <a:off x="593284" y="5293351"/>
            <a:ext cx="2022438" cy="5233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FB71D9CF-89EA-553B-1CA5-0327C897F78E}"/>
              </a:ext>
            </a:extLst>
          </p:cNvPr>
          <p:cNvSpPr/>
          <p:nvPr/>
        </p:nvSpPr>
        <p:spPr>
          <a:xfrm>
            <a:off x="5668945" y="1966428"/>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Freeform 7">
            <a:extLst>
              <a:ext uri="{FF2B5EF4-FFF2-40B4-BE49-F238E27FC236}">
                <a16:creationId xmlns:a16="http://schemas.microsoft.com/office/drawing/2014/main" id="{33C9446F-A776-018E-B106-66CE40C65D75}"/>
              </a:ext>
            </a:extLst>
          </p:cNvPr>
          <p:cNvSpPr/>
          <p:nvPr/>
        </p:nvSpPr>
        <p:spPr>
          <a:xfrm>
            <a:off x="5821345" y="211882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Freeform 8">
            <a:extLst>
              <a:ext uri="{FF2B5EF4-FFF2-40B4-BE49-F238E27FC236}">
                <a16:creationId xmlns:a16="http://schemas.microsoft.com/office/drawing/2014/main" id="{FAE61CA8-EE1E-3656-F579-1AF271849E45}"/>
              </a:ext>
            </a:extLst>
          </p:cNvPr>
          <p:cNvSpPr/>
          <p:nvPr/>
        </p:nvSpPr>
        <p:spPr>
          <a:xfrm>
            <a:off x="6202345" y="2118868"/>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53C7B2B3-F57C-99AA-ADB1-68BCA05F49EE}"/>
              </a:ext>
            </a:extLst>
          </p:cNvPr>
          <p:cNvCxnSpPr>
            <a:cxnSpLocks/>
          </p:cNvCxnSpPr>
          <p:nvPr/>
        </p:nvCxnSpPr>
        <p:spPr>
          <a:xfrm flipV="1">
            <a:off x="5984948" y="2210867"/>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389016-A060-1B10-7767-4394E20FDBEB}"/>
              </a:ext>
            </a:extLst>
          </p:cNvPr>
          <p:cNvCxnSpPr>
            <a:cxnSpLocks/>
          </p:cNvCxnSpPr>
          <p:nvPr/>
        </p:nvCxnSpPr>
        <p:spPr>
          <a:xfrm>
            <a:off x="5984948" y="2318495"/>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8867B14-D05E-1800-B8FC-7A90FC4B8165}"/>
              </a:ext>
            </a:extLst>
          </p:cNvPr>
          <p:cNvSpPr/>
          <p:nvPr/>
        </p:nvSpPr>
        <p:spPr>
          <a:xfrm flipV="1">
            <a:off x="5873820" y="214198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Oval 13">
            <a:extLst>
              <a:ext uri="{FF2B5EF4-FFF2-40B4-BE49-F238E27FC236}">
                <a16:creationId xmlns:a16="http://schemas.microsoft.com/office/drawing/2014/main" id="{80986F62-798D-35F3-CE8B-EA044F7F41A3}"/>
              </a:ext>
            </a:extLst>
          </p:cNvPr>
          <p:cNvSpPr/>
          <p:nvPr/>
        </p:nvSpPr>
        <p:spPr>
          <a:xfrm flipV="1">
            <a:off x="6261286" y="21419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5" name="Graphic 14" descr="Doctor female outline">
            <a:extLst>
              <a:ext uri="{FF2B5EF4-FFF2-40B4-BE49-F238E27FC236}">
                <a16:creationId xmlns:a16="http://schemas.microsoft.com/office/drawing/2014/main" id="{9A10E777-9894-D480-0DE1-DA8A37FDCE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7948" y="1674571"/>
            <a:ext cx="1443750" cy="1443750"/>
          </a:xfrm>
          <a:prstGeom prst="rect">
            <a:avLst/>
          </a:prstGeom>
        </p:spPr>
      </p:pic>
      <p:sp>
        <p:nvSpPr>
          <p:cNvPr id="16" name="Freeform 15">
            <a:extLst>
              <a:ext uri="{FF2B5EF4-FFF2-40B4-BE49-F238E27FC236}">
                <a16:creationId xmlns:a16="http://schemas.microsoft.com/office/drawing/2014/main" id="{5FEF9593-5E4C-834A-CA0E-A13F8568C7B2}"/>
              </a:ext>
            </a:extLst>
          </p:cNvPr>
          <p:cNvSpPr/>
          <p:nvPr/>
        </p:nvSpPr>
        <p:spPr>
          <a:xfrm>
            <a:off x="6018251" y="2396446"/>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7" name="Straight Arrow Connector 16">
            <a:extLst>
              <a:ext uri="{FF2B5EF4-FFF2-40B4-BE49-F238E27FC236}">
                <a16:creationId xmlns:a16="http://schemas.microsoft.com/office/drawing/2014/main" id="{187C0350-1DE4-32EE-0BC8-1123C9C1FA0C}"/>
              </a:ext>
            </a:extLst>
          </p:cNvPr>
          <p:cNvCxnSpPr>
            <a:cxnSpLocks/>
          </p:cNvCxnSpPr>
          <p:nvPr/>
        </p:nvCxnSpPr>
        <p:spPr>
          <a:xfrm>
            <a:off x="7151136" y="2118829"/>
            <a:ext cx="1901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36A90AD-F51F-CDA3-4D68-5A7624EB9017}"/>
              </a:ext>
            </a:extLst>
          </p:cNvPr>
          <p:cNvSpPr txBox="1"/>
          <p:nvPr/>
        </p:nvSpPr>
        <p:spPr>
          <a:xfrm>
            <a:off x="7356495" y="1749497"/>
            <a:ext cx="1333163"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Test sample</a:t>
            </a:r>
            <a:endParaRPr lang="en-NO" dirty="0"/>
          </a:p>
        </p:txBody>
      </p:sp>
      <p:cxnSp>
        <p:nvCxnSpPr>
          <p:cNvPr id="22" name="Straight Arrow Connector 21">
            <a:extLst>
              <a:ext uri="{FF2B5EF4-FFF2-40B4-BE49-F238E27FC236}">
                <a16:creationId xmlns:a16="http://schemas.microsoft.com/office/drawing/2014/main" id="{ABF8DC35-85AA-672C-DE11-5A08D7472ECD}"/>
              </a:ext>
            </a:extLst>
          </p:cNvPr>
          <p:cNvCxnSpPr>
            <a:cxnSpLocks/>
          </p:cNvCxnSpPr>
          <p:nvPr/>
        </p:nvCxnSpPr>
        <p:spPr>
          <a:xfrm>
            <a:off x="7151136" y="2626147"/>
            <a:ext cx="1901628"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AD4D76B-DA7E-EDD5-C32B-FE69A191B38C}"/>
              </a:ext>
            </a:extLst>
          </p:cNvPr>
          <p:cNvSpPr txBox="1"/>
          <p:nvPr/>
        </p:nvSpPr>
        <p:spPr>
          <a:xfrm>
            <a:off x="7372679" y="2256815"/>
            <a:ext cx="144375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Test positive</a:t>
            </a:r>
            <a:endParaRPr lang="en-NO" dirty="0"/>
          </a:p>
        </p:txBody>
      </p:sp>
      <p:sp>
        <p:nvSpPr>
          <p:cNvPr id="24" name="Freeform 23">
            <a:extLst>
              <a:ext uri="{FF2B5EF4-FFF2-40B4-BE49-F238E27FC236}">
                <a16:creationId xmlns:a16="http://schemas.microsoft.com/office/drawing/2014/main" id="{0139DB06-AC3B-B635-E3D6-73F1114B363D}"/>
              </a:ext>
            </a:extLst>
          </p:cNvPr>
          <p:cNvSpPr/>
          <p:nvPr/>
        </p:nvSpPr>
        <p:spPr>
          <a:xfrm rot="10800000">
            <a:off x="6018250" y="2445049"/>
            <a:ext cx="250853" cy="81300"/>
          </a:xfrm>
          <a:custGeom>
            <a:avLst/>
            <a:gdLst>
              <a:gd name="connsiteX0" fmla="*/ 0 w 250853"/>
              <a:gd name="connsiteY0" fmla="*/ 81300 h 81300"/>
              <a:gd name="connsiteX1" fmla="*/ 97105 w 250853"/>
              <a:gd name="connsiteY1" fmla="*/ 379 h 81300"/>
              <a:gd name="connsiteX2" fmla="*/ 250853 w 250853"/>
              <a:gd name="connsiteY2" fmla="*/ 48932 h 81300"/>
              <a:gd name="connsiteX3" fmla="*/ 250853 w 250853"/>
              <a:gd name="connsiteY3" fmla="*/ 48932 h 81300"/>
              <a:gd name="connsiteX4" fmla="*/ 250853 w 250853"/>
              <a:gd name="connsiteY4" fmla="*/ 48932 h 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53" h="81300">
                <a:moveTo>
                  <a:pt x="0" y="81300"/>
                </a:moveTo>
                <a:cubicBezTo>
                  <a:pt x="27648" y="43537"/>
                  <a:pt x="55296" y="5774"/>
                  <a:pt x="97105" y="379"/>
                </a:cubicBezTo>
                <a:cubicBezTo>
                  <a:pt x="138914" y="-5016"/>
                  <a:pt x="250853" y="48932"/>
                  <a:pt x="250853" y="48932"/>
                </a:cubicBezTo>
                <a:lnTo>
                  <a:pt x="250853" y="48932"/>
                </a:lnTo>
                <a:lnTo>
                  <a:pt x="250853" y="48932"/>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BA931C-031C-203A-6E9B-17733121F3AD}"/>
                  </a:ext>
                </a:extLst>
              </p:cNvPr>
              <p:cNvSpPr txBox="1"/>
              <p:nvPr/>
            </p:nvSpPr>
            <p:spPr>
              <a:xfrm>
                <a:off x="-2443613" y="783733"/>
                <a:ext cx="7614178"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5" name="TextBox 24">
                <a:extLst>
                  <a:ext uri="{FF2B5EF4-FFF2-40B4-BE49-F238E27FC236}">
                    <a16:creationId xmlns:a16="http://schemas.microsoft.com/office/drawing/2014/main" id="{A7BA931C-031C-203A-6E9B-17733121F3AD}"/>
                  </a:ext>
                </a:extLst>
              </p:cNvPr>
              <p:cNvSpPr txBox="1">
                <a:spLocks noRot="1" noChangeAspect="1" noMove="1" noResize="1" noEditPoints="1" noAdjustHandles="1" noChangeArrowheads="1" noChangeShapeType="1" noTextEdit="1"/>
              </p:cNvSpPr>
              <p:nvPr/>
            </p:nvSpPr>
            <p:spPr>
              <a:xfrm>
                <a:off x="-2443613" y="783733"/>
                <a:ext cx="7614178" cy="1058134"/>
              </a:xfrm>
              <a:prstGeom prst="rect">
                <a:avLst/>
              </a:prstGeom>
              <a:blipFill>
                <a:blip r:embed="rId6"/>
                <a:stretch>
                  <a:fillRect t="-3571"/>
                </a:stretch>
              </a:blipFill>
            </p:spPr>
            <p:txBody>
              <a:bodyPr/>
              <a:lstStyle/>
              <a:p>
                <a:r>
                  <a:rPr lang="en-NO">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1F2686C1-8BFC-5D4E-0A3C-7CD0B7756AC5}"/>
                  </a:ext>
                </a:extLst>
              </p:cNvPr>
              <p:cNvSpPr txBox="1"/>
              <p:nvPr/>
            </p:nvSpPr>
            <p:spPr>
              <a:xfrm>
                <a:off x="132611" y="2049721"/>
                <a:ext cx="9250671" cy="3416320"/>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A: have the disease</a:t>
                </a:r>
              </a:p>
              <a:p>
                <a:r>
                  <a:rPr lang="en-GB" dirty="0">
                    <a:latin typeface="Times New Roman" panose="02020603050405020304" pitchFamily="18" charset="0"/>
                    <a:cs typeface="Times New Roman" panose="02020603050405020304" pitchFamily="18" charset="0"/>
                  </a:rPr>
                  <a:t>B: test positive</a:t>
                </a:r>
              </a:p>
              <a:p>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r>
                  <a:rPr lang="en-GB" dirty="0">
                    <a:latin typeface="Times New Roman" panose="02020603050405020304" pitchFamily="18" charset="0"/>
                    <a:cs typeface="Times New Roman" panose="02020603050405020304" pitchFamily="18" charset="0"/>
                  </a:rPr>
                  <a:t>: have the disease |given| test positive</a:t>
                </a:r>
              </a:p>
              <a:p>
                <a14:m>
                  <m:oMath xmlns:m="http://schemas.openxmlformats.org/officeDocument/2006/math">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nb-NO" sz="1800" b="0" i="1" cap="small" smtClean="0">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r>
                  <a:rPr lang="en-GB" dirty="0">
                    <a:latin typeface="Times New Roman" panose="02020603050405020304" pitchFamily="18" charset="0"/>
                    <a:cs typeface="Times New Roman" panose="02020603050405020304" pitchFamily="18" charset="0"/>
                  </a:rPr>
                  <a:t>: test positive |given| have the disease - </a:t>
                </a:r>
                <a:r>
                  <a:rPr lang="en-NO" dirty="0">
                    <a:latin typeface="Times New Roman" panose="02020603050405020304" pitchFamily="18" charset="0"/>
                    <a:cs typeface="Times New Roman" panose="02020603050405020304" pitchFamily="18" charset="0"/>
                  </a:rPr>
                  <a:t>0.99 (very accurate test) </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nb-NO" sz="1800" b="0" i="1" cap="small" smtClean="0">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have the disease - </a:t>
                </a:r>
                <a:r>
                  <a:rPr lang="en-NO" dirty="0">
                    <a:latin typeface="Times New Roman" panose="02020603050405020304" pitchFamily="18" charset="0"/>
                    <a:cs typeface="Times New Roman" panose="02020603050405020304" pitchFamily="18" charset="0"/>
                  </a:rPr>
                  <a:t>0.001(rare disease in the population)</a:t>
                </a:r>
                <a:endParaRPr lang="en-GB" dirty="0">
                  <a:latin typeface="Times New Roman" panose="02020603050405020304" pitchFamily="18" charset="0"/>
                  <a:cs typeface="Times New Roman" panose="02020603050405020304" pitchFamily="18" charset="0"/>
                </a:endParaRPr>
              </a:p>
              <a:p>
                <a14:m>
                  <m:oMath xmlns:m="http://schemas.openxmlformats.org/officeDocument/2006/math">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nb-NO" sz="18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test positive - </a:t>
                </a:r>
                <a14:m>
                  <m:oMath xmlns:m="http://schemas.openxmlformats.org/officeDocument/2006/math">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nb-NO"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i="1" cap="small">
                            <a:solidFill>
                              <a:srgbClr val="92D05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i="1" cap="small">
                        <a:solidFill>
                          <a:srgbClr val="00B0F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mc:Choice>
        <mc:Fallback>
          <p:sp>
            <p:nvSpPr>
              <p:cNvPr id="26" name="TextBox 25">
                <a:extLst>
                  <a:ext uri="{FF2B5EF4-FFF2-40B4-BE49-F238E27FC236}">
                    <a16:creationId xmlns:a16="http://schemas.microsoft.com/office/drawing/2014/main" id="{1F2686C1-8BFC-5D4E-0A3C-7CD0B7756AC5}"/>
                  </a:ext>
                </a:extLst>
              </p:cNvPr>
              <p:cNvSpPr txBox="1">
                <a:spLocks noRot="1" noChangeAspect="1" noMove="1" noResize="1" noEditPoints="1" noAdjustHandles="1" noChangeArrowheads="1" noChangeShapeType="1" noTextEdit="1"/>
              </p:cNvSpPr>
              <p:nvPr/>
            </p:nvSpPr>
            <p:spPr>
              <a:xfrm>
                <a:off x="132611" y="2049721"/>
                <a:ext cx="9250671" cy="3416320"/>
              </a:xfrm>
              <a:prstGeom prst="rect">
                <a:avLst/>
              </a:prstGeom>
              <a:blipFill>
                <a:blip r:embed="rId7"/>
                <a:stretch>
                  <a:fillRect l="-549" t="-741"/>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E917B1D-B8AE-6CE1-8A0B-60DB1A9CD80E}"/>
                  </a:ext>
                </a:extLst>
              </p:cNvPr>
              <p:cNvSpPr txBox="1"/>
              <p:nvPr/>
            </p:nvSpPr>
            <p:spPr>
              <a:xfrm>
                <a:off x="-2299784" y="4760511"/>
                <a:ext cx="11211137" cy="694293"/>
              </a:xfrm>
              <a:prstGeom prst="rect">
                <a:avLst/>
              </a:prstGeom>
              <a:noFill/>
            </p:spPr>
            <p:txBody>
              <a:bodyPr wrap="square">
                <a:sp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0.99∗0.001</m:t>
                          </m:r>
                        </m:num>
                        <m:den>
                          <m:r>
                            <a:rPr lang="nb-NO"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0.99∗</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0.001</m:t>
                          </m:r>
                          <m:r>
                            <a:rPr lang="nb-NO" b="0" i="0"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0.01∗</m:t>
                          </m:r>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0.9</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99</m:t>
                          </m:r>
                        </m:den>
                      </m:f>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=0.09→9% </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𝑐h𝑎𝑛𝑐𝑒</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m:oMathPara>
                </a14:m>
                <a:endPar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7" name="TextBox 26">
                <a:extLst>
                  <a:ext uri="{FF2B5EF4-FFF2-40B4-BE49-F238E27FC236}">
                    <a16:creationId xmlns:a16="http://schemas.microsoft.com/office/drawing/2014/main" id="{EE917B1D-B8AE-6CE1-8A0B-60DB1A9CD80E}"/>
                  </a:ext>
                </a:extLst>
              </p:cNvPr>
              <p:cNvSpPr txBox="1">
                <a:spLocks noRot="1" noChangeAspect="1" noMove="1" noResize="1" noEditPoints="1" noAdjustHandles="1" noChangeArrowheads="1" noChangeShapeType="1" noTextEdit="1"/>
              </p:cNvSpPr>
              <p:nvPr/>
            </p:nvSpPr>
            <p:spPr>
              <a:xfrm>
                <a:off x="-2299784" y="4760511"/>
                <a:ext cx="11211137" cy="694293"/>
              </a:xfrm>
              <a:prstGeom prst="rect">
                <a:avLst/>
              </a:prstGeom>
              <a:blipFill>
                <a:blip r:embed="rId8"/>
                <a:stretch>
                  <a:fillRect t="-7143"/>
                </a:stretch>
              </a:blipFill>
            </p:spPr>
            <p:txBody>
              <a:bodyPr/>
              <a:lstStyle/>
              <a:p>
                <a:r>
                  <a:rPr lang="en-NO">
                    <a:noFill/>
                  </a:rPr>
                  <a:t> </a:t>
                </a:r>
              </a:p>
            </p:txBody>
          </p:sp>
        </mc:Fallback>
      </mc:AlternateContent>
      <p:sp>
        <p:nvSpPr>
          <p:cNvPr id="5" name="TextBox 4">
            <a:extLst>
              <a:ext uri="{FF2B5EF4-FFF2-40B4-BE49-F238E27FC236}">
                <a16:creationId xmlns:a16="http://schemas.microsoft.com/office/drawing/2014/main" id="{95D8272E-21E4-D2E3-2763-C86B6EE33E06}"/>
              </a:ext>
            </a:extLst>
          </p:cNvPr>
          <p:cNvSpPr txBox="1"/>
          <p:nvPr/>
        </p:nvSpPr>
        <p:spPr>
          <a:xfrm>
            <a:off x="132611" y="100403"/>
            <a:ext cx="4585045" cy="461665"/>
          </a:xfrm>
          <a:prstGeom prst="rect">
            <a:avLst/>
          </a:prstGeom>
          <a:noFill/>
        </p:spPr>
        <p:txBody>
          <a:bodyPr wrap="square">
            <a:spAutoFit/>
          </a:bodyPr>
          <a:lstStyle/>
          <a:p>
            <a:r>
              <a:rPr lang="en-GB" sz="2400" dirty="0">
                <a:solidFill>
                  <a:srgbClr val="0070C0"/>
                </a:solidFill>
                <a:latin typeface="Times New Roman" panose="02020603050405020304" pitchFamily="18" charset="0"/>
                <a:cs typeface="Times New Roman" panose="02020603050405020304" pitchFamily="18" charset="0"/>
              </a:rPr>
              <a:t>Do I have the disease?</a:t>
            </a:r>
          </a:p>
        </p:txBody>
      </p:sp>
    </p:spTree>
    <p:extLst>
      <p:ext uri="{BB962C8B-B14F-4D97-AF65-F5344CB8AC3E}">
        <p14:creationId xmlns:p14="http://schemas.microsoft.com/office/powerpoint/2010/main" val="2730130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8" name="Straight Connector 7">
            <a:extLst>
              <a:ext uri="{FF2B5EF4-FFF2-40B4-BE49-F238E27FC236}">
                <a16:creationId xmlns:a16="http://schemas.microsoft.com/office/drawing/2014/main" id="{26C937B5-AC85-036C-F1A6-9291008E128D}"/>
              </a:ext>
            </a:extLst>
          </p:cNvPr>
          <p:cNvCxnSpPr>
            <a:cxnSpLocks/>
          </p:cNvCxnSpPr>
          <p:nvPr/>
        </p:nvCxnSpPr>
        <p:spPr>
          <a:xfrm flipV="1">
            <a:off x="2553512" y="1748711"/>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5" name="TextBox 14">
            <a:extLst>
              <a:ext uri="{FF2B5EF4-FFF2-40B4-BE49-F238E27FC236}">
                <a16:creationId xmlns:a16="http://schemas.microsoft.com/office/drawing/2014/main" id="{919061EE-ECB9-0000-39B9-6CB57C0B8A6B}"/>
              </a:ext>
            </a:extLst>
          </p:cNvPr>
          <p:cNvSpPr txBox="1"/>
          <p:nvPr/>
        </p:nvSpPr>
        <p:spPr>
          <a:xfrm>
            <a:off x="1022779" y="735670"/>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2"/>
          <a:stretch>
            <a:fillRect/>
          </a:stretch>
        </p:blipFill>
        <p:spPr>
          <a:xfrm>
            <a:off x="491525" y="5462880"/>
            <a:ext cx="1047674" cy="1045074"/>
          </a:xfrm>
          <a:prstGeom prst="rect">
            <a:avLst/>
          </a:prstGeom>
        </p:spPr>
      </p:pic>
      <p:sp>
        <p:nvSpPr>
          <p:cNvPr id="2" name="TextBox 1">
            <a:extLst>
              <a:ext uri="{FF2B5EF4-FFF2-40B4-BE49-F238E27FC236}">
                <a16:creationId xmlns:a16="http://schemas.microsoft.com/office/drawing/2014/main" id="{524AFC3D-BF36-1A5C-2CF2-F804987B8E2E}"/>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pic>
        <p:nvPicPr>
          <p:cNvPr id="4" name="Picture 3">
            <a:extLst>
              <a:ext uri="{FF2B5EF4-FFF2-40B4-BE49-F238E27FC236}">
                <a16:creationId xmlns:a16="http://schemas.microsoft.com/office/drawing/2014/main" id="{4F49A39D-D57D-9BA7-64A8-7FCEA43D3452}"/>
              </a:ext>
            </a:extLst>
          </p:cNvPr>
          <p:cNvPicPr>
            <a:picLocks noChangeAspect="1"/>
          </p:cNvPicPr>
          <p:nvPr/>
        </p:nvPicPr>
        <p:blipFill>
          <a:blip r:embed="rId3"/>
          <a:stretch>
            <a:fillRect/>
          </a:stretch>
        </p:blipFill>
        <p:spPr>
          <a:xfrm>
            <a:off x="8827350" y="1400214"/>
            <a:ext cx="1187481" cy="700643"/>
          </a:xfrm>
          <a:prstGeom prst="rect">
            <a:avLst/>
          </a:prstGeom>
        </p:spPr>
      </p:pic>
      <p:sp>
        <p:nvSpPr>
          <p:cNvPr id="13" name="TextBox 12">
            <a:extLst>
              <a:ext uri="{FF2B5EF4-FFF2-40B4-BE49-F238E27FC236}">
                <a16:creationId xmlns:a16="http://schemas.microsoft.com/office/drawing/2014/main" id="{8999DA5E-573B-88F9-2D82-480869CD7EBD}"/>
              </a:ext>
            </a:extLst>
          </p:cNvPr>
          <p:cNvSpPr txBox="1"/>
          <p:nvPr/>
        </p:nvSpPr>
        <p:spPr>
          <a:xfrm>
            <a:off x="7964500" y="735669"/>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Tree>
    <p:extLst>
      <p:ext uri="{BB962C8B-B14F-4D97-AF65-F5344CB8AC3E}">
        <p14:creationId xmlns:p14="http://schemas.microsoft.com/office/powerpoint/2010/main" val="1638696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8" name="Straight Connector 7">
            <a:extLst>
              <a:ext uri="{FF2B5EF4-FFF2-40B4-BE49-F238E27FC236}">
                <a16:creationId xmlns:a16="http://schemas.microsoft.com/office/drawing/2014/main" id="{26C937B5-AC85-036C-F1A6-9291008E128D}"/>
              </a:ext>
            </a:extLst>
          </p:cNvPr>
          <p:cNvCxnSpPr>
            <a:cxnSpLocks/>
          </p:cNvCxnSpPr>
          <p:nvPr/>
        </p:nvCxnSpPr>
        <p:spPr>
          <a:xfrm flipV="1">
            <a:off x="2553512" y="1748711"/>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837832959"/>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5" name="TextBox 14">
            <a:extLst>
              <a:ext uri="{FF2B5EF4-FFF2-40B4-BE49-F238E27FC236}">
                <a16:creationId xmlns:a16="http://schemas.microsoft.com/office/drawing/2014/main" id="{919061EE-ECB9-0000-39B9-6CB57C0B8A6B}"/>
              </a:ext>
            </a:extLst>
          </p:cNvPr>
          <p:cNvSpPr txBox="1"/>
          <p:nvPr/>
        </p:nvSpPr>
        <p:spPr>
          <a:xfrm>
            <a:off x="1022779" y="735670"/>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2"/>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1586967017"/>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endParaRPr lang="en-NO" sz="1600" dirty="0"/>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sp>
        <p:nvSpPr>
          <p:cNvPr id="2" name="TextBox 1">
            <a:extLst>
              <a:ext uri="{FF2B5EF4-FFF2-40B4-BE49-F238E27FC236}">
                <a16:creationId xmlns:a16="http://schemas.microsoft.com/office/drawing/2014/main" id="{524AFC3D-BF36-1A5C-2CF2-F804987B8E2E}"/>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pic>
        <p:nvPicPr>
          <p:cNvPr id="4" name="Picture 3">
            <a:extLst>
              <a:ext uri="{FF2B5EF4-FFF2-40B4-BE49-F238E27FC236}">
                <a16:creationId xmlns:a16="http://schemas.microsoft.com/office/drawing/2014/main" id="{3F9DEDB7-51D0-F99D-EE13-12817449567B}"/>
              </a:ext>
            </a:extLst>
          </p:cNvPr>
          <p:cNvPicPr>
            <a:picLocks noChangeAspect="1"/>
          </p:cNvPicPr>
          <p:nvPr/>
        </p:nvPicPr>
        <p:blipFill>
          <a:blip r:embed="rId3"/>
          <a:stretch>
            <a:fillRect/>
          </a:stretch>
        </p:blipFill>
        <p:spPr>
          <a:xfrm>
            <a:off x="8827350" y="1400214"/>
            <a:ext cx="1187481" cy="700643"/>
          </a:xfrm>
          <a:prstGeom prst="rect">
            <a:avLst/>
          </a:prstGeom>
        </p:spPr>
      </p:pic>
      <p:sp>
        <p:nvSpPr>
          <p:cNvPr id="13" name="TextBox 12">
            <a:extLst>
              <a:ext uri="{FF2B5EF4-FFF2-40B4-BE49-F238E27FC236}">
                <a16:creationId xmlns:a16="http://schemas.microsoft.com/office/drawing/2014/main" id="{9A07A8A7-314D-2DA3-F717-3E5D9A5763D3}"/>
              </a:ext>
            </a:extLst>
          </p:cNvPr>
          <p:cNvSpPr txBox="1"/>
          <p:nvPr/>
        </p:nvSpPr>
        <p:spPr>
          <a:xfrm>
            <a:off x="7964500" y="735669"/>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Tree>
    <p:extLst>
      <p:ext uri="{BB962C8B-B14F-4D97-AF65-F5344CB8AC3E}">
        <p14:creationId xmlns:p14="http://schemas.microsoft.com/office/powerpoint/2010/main" val="1933994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995025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Make uncertainty great again!</a:t>
            </a:r>
          </a:p>
          <a:p>
            <a:pPr algn="l" defTabSz="457200">
              <a:spcAft>
                <a:spcPts val="600"/>
              </a:spcAft>
            </a:pPr>
            <a:endPar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10" name="TextBox 9">
            <a:extLst>
              <a:ext uri="{FF2B5EF4-FFF2-40B4-BE49-F238E27FC236}">
                <a16:creationId xmlns:a16="http://schemas.microsoft.com/office/drawing/2014/main" id="{AEEFD2F8-9E37-EC62-C58E-A5A7D162A402}"/>
              </a:ext>
            </a:extLst>
          </p:cNvPr>
          <p:cNvSpPr txBox="1"/>
          <p:nvPr/>
        </p:nvSpPr>
        <p:spPr>
          <a:xfrm>
            <a:off x="139549" y="2166868"/>
            <a:ext cx="6860857" cy="4093428"/>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Outline</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50"/>
                </a:solidFill>
                <a:latin typeface="Times New Roman" panose="02020603050405020304" pitchFamily="18" charset="0"/>
                <a:cs typeface="Times New Roman" panose="02020603050405020304" pitchFamily="18" charset="0"/>
              </a:rPr>
              <a:t>- Fundamentals of Bayesian learning</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F0"/>
                </a:solidFill>
                <a:latin typeface="Times New Roman" panose="02020603050405020304" pitchFamily="18" charset="0"/>
                <a:cs typeface="Times New Roman" panose="02020603050405020304" pitchFamily="18" charset="0"/>
              </a:rPr>
              <a:t>- Motivating examples</a:t>
            </a:r>
          </a:p>
          <a:p>
            <a:r>
              <a:rPr lang="en-GB" sz="2000" dirty="0">
                <a:solidFill>
                  <a:srgbClr val="00B0F0"/>
                </a:solidFill>
                <a:latin typeface="Times New Roman" panose="02020603050405020304" pitchFamily="18" charset="0"/>
                <a:cs typeface="Times New Roman" panose="02020603050405020304" pitchFamily="18" charset="0"/>
              </a:rPr>
              <a:t>	- Do I have the disease?</a:t>
            </a:r>
          </a:p>
          <a:p>
            <a:r>
              <a:rPr lang="en-GB" sz="2000" dirty="0">
                <a:solidFill>
                  <a:srgbClr val="00B0F0"/>
                </a:solidFill>
                <a:latin typeface="Times New Roman" panose="02020603050405020304" pitchFamily="18" charset="0"/>
                <a:cs typeface="Times New Roman" panose="02020603050405020304" pitchFamily="18" charset="0"/>
              </a:rPr>
              <a:t>	- The deterministic doctor vs. the deterministic neural net</a:t>
            </a:r>
          </a:p>
          <a:p>
            <a:r>
              <a:rPr lang="en-GB" sz="2000" dirty="0">
                <a:solidFill>
                  <a:srgbClr val="00B0F0"/>
                </a:solidFill>
                <a:latin typeface="Times New Roman" panose="02020603050405020304" pitchFamily="18" charset="0"/>
                <a:cs typeface="Times New Roman" panose="02020603050405020304" pitchFamily="18" charset="0"/>
              </a:rPr>
              <a:t>	- Cat vs. Dog</a:t>
            </a:r>
          </a:p>
          <a:p>
            <a:endParaRPr lang="en-GB" sz="2000" dirty="0">
              <a:solidFill>
                <a:srgbClr val="00B0F0"/>
              </a:solidFill>
              <a:latin typeface="Times New Roman" panose="02020603050405020304" pitchFamily="18" charset="0"/>
              <a:cs typeface="Times New Roman" panose="02020603050405020304" pitchFamily="18" charset="0"/>
            </a:endParaRPr>
          </a:p>
          <a:p>
            <a:r>
              <a:rPr lang="en-GB" sz="2000" dirty="0">
                <a:solidFill>
                  <a:srgbClr val="FF0000"/>
                </a:solidFill>
                <a:latin typeface="Times New Roman" panose="02020603050405020304" pitchFamily="18" charset="0"/>
                <a:cs typeface="Times New Roman" panose="02020603050405020304" pitchFamily="18" charset="0"/>
              </a:rPr>
              <a:t>- Notebook</a:t>
            </a:r>
          </a:p>
          <a:p>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 References and learning material</a:t>
            </a:r>
          </a:p>
          <a:p>
            <a:endParaRPr lang="en-GB"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1309743-C71B-7A48-DB99-0A69A9315B9A}"/>
              </a:ext>
            </a:extLst>
          </p:cNvPr>
          <p:cNvPicPr>
            <a:picLocks noChangeAspect="1"/>
          </p:cNvPicPr>
          <p:nvPr/>
        </p:nvPicPr>
        <p:blipFill>
          <a:blip r:embed="rId3"/>
          <a:stretch>
            <a:fillRect/>
          </a:stretch>
        </p:blipFill>
        <p:spPr>
          <a:xfrm>
            <a:off x="10253036" y="3153130"/>
            <a:ext cx="1677271" cy="2766026"/>
          </a:xfrm>
          <a:prstGeom prst="rect">
            <a:avLst/>
          </a:prstGeom>
        </p:spPr>
      </p:pic>
      <p:sp>
        <p:nvSpPr>
          <p:cNvPr id="13" name="TextBox 12">
            <a:extLst>
              <a:ext uri="{FF2B5EF4-FFF2-40B4-BE49-F238E27FC236}">
                <a16:creationId xmlns:a16="http://schemas.microsoft.com/office/drawing/2014/main" id="{A69CAAFF-8771-3D17-7B8B-AFCA37FC351F}"/>
              </a:ext>
            </a:extLst>
          </p:cNvPr>
          <p:cNvSpPr txBox="1"/>
          <p:nvPr/>
        </p:nvSpPr>
        <p:spPr>
          <a:xfrm>
            <a:off x="10210247" y="2777831"/>
            <a:ext cx="191248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The data scientist </a:t>
            </a:r>
            <a:endParaRPr lang="en-NO" dirty="0"/>
          </a:p>
        </p:txBody>
      </p:sp>
      <p:pic>
        <p:nvPicPr>
          <p:cNvPr id="14" name="Picture 13">
            <a:extLst>
              <a:ext uri="{FF2B5EF4-FFF2-40B4-BE49-F238E27FC236}">
                <a16:creationId xmlns:a16="http://schemas.microsoft.com/office/drawing/2014/main" id="{DB39A866-A4F7-0FC0-95E8-E451AD824EB2}"/>
              </a:ext>
            </a:extLst>
          </p:cNvPr>
          <p:cNvPicPr>
            <a:picLocks noChangeAspect="1"/>
          </p:cNvPicPr>
          <p:nvPr/>
        </p:nvPicPr>
        <p:blipFill>
          <a:blip r:embed="rId4"/>
          <a:stretch>
            <a:fillRect/>
          </a:stretch>
        </p:blipFill>
        <p:spPr>
          <a:xfrm>
            <a:off x="6746266" y="3153131"/>
            <a:ext cx="3194101" cy="2766026"/>
          </a:xfrm>
          <a:prstGeom prst="rect">
            <a:avLst/>
          </a:prstGeom>
        </p:spPr>
      </p:pic>
      <p:sp>
        <p:nvSpPr>
          <p:cNvPr id="15" name="TextBox 14">
            <a:extLst>
              <a:ext uri="{FF2B5EF4-FFF2-40B4-BE49-F238E27FC236}">
                <a16:creationId xmlns:a16="http://schemas.microsoft.com/office/drawing/2014/main" id="{CBB60674-8AF1-92E6-8049-32E8D8BF808F}"/>
              </a:ext>
            </a:extLst>
          </p:cNvPr>
          <p:cNvSpPr txBox="1"/>
          <p:nvPr/>
        </p:nvSpPr>
        <p:spPr>
          <a:xfrm>
            <a:off x="7717309" y="2777831"/>
            <a:ext cx="1506155"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Data science </a:t>
            </a:r>
            <a:endParaRPr lang="en-NO" dirty="0"/>
          </a:p>
        </p:txBody>
      </p:sp>
      <p:sp>
        <p:nvSpPr>
          <p:cNvPr id="16" name="TextBox 15">
            <a:extLst>
              <a:ext uri="{FF2B5EF4-FFF2-40B4-BE49-F238E27FC236}">
                <a16:creationId xmlns:a16="http://schemas.microsoft.com/office/drawing/2014/main" id="{B67689A9-663F-3794-52CA-881D16D75470}"/>
              </a:ext>
            </a:extLst>
          </p:cNvPr>
          <p:cNvSpPr txBox="1"/>
          <p:nvPr/>
        </p:nvSpPr>
        <p:spPr>
          <a:xfrm>
            <a:off x="6640994" y="5889670"/>
            <a:ext cx="3787902" cy="200055"/>
          </a:xfrm>
          <a:prstGeom prst="rect">
            <a:avLst/>
          </a:prstGeom>
          <a:noFill/>
        </p:spPr>
        <p:txBody>
          <a:bodyPr wrap="square">
            <a:spAutoFit/>
          </a:bodyPr>
          <a:lstStyle/>
          <a:p>
            <a:r>
              <a:rPr lang="en-NO" sz="700" dirty="0"/>
              <a:t>http://drewconway.com/zia/2013/3/26/the-data-science-venn-diagram</a:t>
            </a:r>
          </a:p>
        </p:txBody>
      </p:sp>
      <p:pic>
        <p:nvPicPr>
          <p:cNvPr id="17" name="Picture 16">
            <a:extLst>
              <a:ext uri="{FF2B5EF4-FFF2-40B4-BE49-F238E27FC236}">
                <a16:creationId xmlns:a16="http://schemas.microsoft.com/office/drawing/2014/main" id="{1423F35A-C501-795F-BA41-8538218C89DB}"/>
              </a:ext>
            </a:extLst>
          </p:cNvPr>
          <p:cNvPicPr>
            <a:picLocks noChangeAspect="1"/>
          </p:cNvPicPr>
          <p:nvPr/>
        </p:nvPicPr>
        <p:blipFill>
          <a:blip r:embed="rId5"/>
          <a:stretch>
            <a:fillRect/>
          </a:stretch>
        </p:blipFill>
        <p:spPr>
          <a:xfrm>
            <a:off x="8102951" y="3366840"/>
            <a:ext cx="1482372" cy="1354124"/>
          </a:xfrm>
          <a:prstGeom prst="rect">
            <a:avLst/>
          </a:prstGeom>
        </p:spPr>
      </p:pic>
      <p:sp>
        <p:nvSpPr>
          <p:cNvPr id="18" name="TextBox 17">
            <a:extLst>
              <a:ext uri="{FF2B5EF4-FFF2-40B4-BE49-F238E27FC236}">
                <a16:creationId xmlns:a16="http://schemas.microsoft.com/office/drawing/2014/main" id="{68070DDD-B30B-C488-8A5B-84B94C05FEDB}"/>
              </a:ext>
            </a:extLst>
          </p:cNvPr>
          <p:cNvSpPr txBox="1"/>
          <p:nvPr/>
        </p:nvSpPr>
        <p:spPr>
          <a:xfrm>
            <a:off x="9067636" y="3916742"/>
            <a:ext cx="391641" cy="584775"/>
          </a:xfrm>
          <a:prstGeom prst="rect">
            <a:avLst/>
          </a:prstGeom>
          <a:noFill/>
        </p:spPr>
        <p:txBody>
          <a:bodyPr wrap="square" rtlCol="0">
            <a:spAutoFit/>
          </a:bodyPr>
          <a:lstStyle/>
          <a:p>
            <a:r>
              <a:rPr lang="en-NO" sz="3200" dirty="0"/>
              <a:t>👎</a:t>
            </a:r>
          </a:p>
        </p:txBody>
      </p:sp>
    </p:spTree>
    <p:extLst>
      <p:ext uri="{BB962C8B-B14F-4D97-AF65-F5344CB8AC3E}">
        <p14:creationId xmlns:p14="http://schemas.microsoft.com/office/powerpoint/2010/main" val="3929499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2112036994"/>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sp>
        <p:nvSpPr>
          <p:cNvPr id="28" name="TextBox 27">
            <a:extLst>
              <a:ext uri="{FF2B5EF4-FFF2-40B4-BE49-F238E27FC236}">
                <a16:creationId xmlns:a16="http://schemas.microsoft.com/office/drawing/2014/main" id="{6D5A65D9-4DDA-F93B-791E-D0EE456E5BA1}"/>
              </a:ext>
            </a:extLst>
          </p:cNvPr>
          <p:cNvSpPr txBox="1"/>
          <p:nvPr/>
        </p:nvSpPr>
        <p:spPr>
          <a:xfrm>
            <a:off x="3467912" y="1575079"/>
            <a:ext cx="1538678"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84/100</a:t>
            </a:r>
            <a:endParaRPr lang="en-NO" dirty="0"/>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2"/>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2073845006"/>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endParaRPr lang="en-NO" sz="1600" dirty="0"/>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sp>
        <p:nvSpPr>
          <p:cNvPr id="2" name="Freeform 1">
            <a:extLst>
              <a:ext uri="{FF2B5EF4-FFF2-40B4-BE49-F238E27FC236}">
                <a16:creationId xmlns:a16="http://schemas.microsoft.com/office/drawing/2014/main" id="{905C8BC9-E62E-524D-8523-55B66C9CD910}"/>
              </a:ext>
            </a:extLst>
          </p:cNvPr>
          <p:cNvSpPr/>
          <p:nvPr/>
        </p:nvSpPr>
        <p:spPr>
          <a:xfrm>
            <a:off x="2560320" y="1820245"/>
            <a:ext cx="222637" cy="88068"/>
          </a:xfrm>
          <a:custGeom>
            <a:avLst/>
            <a:gdLst>
              <a:gd name="connsiteX0" fmla="*/ 0 w 222637"/>
              <a:gd name="connsiteY0" fmla="*/ 88068 h 88068"/>
              <a:gd name="connsiteX1" fmla="*/ 55659 w 222637"/>
              <a:gd name="connsiteY1" fmla="*/ 604 h 88068"/>
              <a:gd name="connsiteX2" fmla="*/ 222637 w 222637"/>
              <a:gd name="connsiteY2" fmla="*/ 56263 h 88068"/>
            </a:gdLst>
            <a:ahLst/>
            <a:cxnLst>
              <a:cxn ang="0">
                <a:pos x="connsiteX0" y="connsiteY0"/>
              </a:cxn>
              <a:cxn ang="0">
                <a:pos x="connsiteX1" y="connsiteY1"/>
              </a:cxn>
              <a:cxn ang="0">
                <a:pos x="connsiteX2" y="connsiteY2"/>
              </a:cxn>
            </a:cxnLst>
            <a:rect l="l" t="t" r="r" b="b"/>
            <a:pathLst>
              <a:path w="222637" h="88068">
                <a:moveTo>
                  <a:pt x="0" y="88068"/>
                </a:moveTo>
                <a:cubicBezTo>
                  <a:pt x="9276" y="46986"/>
                  <a:pt x="18553" y="5905"/>
                  <a:pt x="55659" y="604"/>
                </a:cubicBezTo>
                <a:cubicBezTo>
                  <a:pt x="92765" y="-4697"/>
                  <a:pt x="157701" y="25783"/>
                  <a:pt x="222637" y="5626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NO"/>
          </a:p>
        </p:txBody>
      </p:sp>
      <p:sp>
        <p:nvSpPr>
          <p:cNvPr id="4" name="TextBox 3">
            <a:extLst>
              <a:ext uri="{FF2B5EF4-FFF2-40B4-BE49-F238E27FC236}">
                <a16:creationId xmlns:a16="http://schemas.microsoft.com/office/drawing/2014/main" id="{1B3ED230-1923-5671-876C-FEA12E54F6FA}"/>
              </a:ext>
            </a:extLst>
          </p:cNvPr>
          <p:cNvSpPr txBox="1"/>
          <p:nvPr/>
        </p:nvSpPr>
        <p:spPr>
          <a:xfrm>
            <a:off x="1022779" y="735670"/>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8" name="TextBox 7">
            <a:extLst>
              <a:ext uri="{FF2B5EF4-FFF2-40B4-BE49-F238E27FC236}">
                <a16:creationId xmlns:a16="http://schemas.microsoft.com/office/drawing/2014/main" id="{C99C32F3-066A-2811-680B-41DEF78CEB49}"/>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pic>
        <p:nvPicPr>
          <p:cNvPr id="13" name="Picture 12">
            <a:extLst>
              <a:ext uri="{FF2B5EF4-FFF2-40B4-BE49-F238E27FC236}">
                <a16:creationId xmlns:a16="http://schemas.microsoft.com/office/drawing/2014/main" id="{4F1DF279-AA32-8D7A-9D68-57CBDB5D6AAB}"/>
              </a:ext>
            </a:extLst>
          </p:cNvPr>
          <p:cNvPicPr>
            <a:picLocks noChangeAspect="1"/>
          </p:cNvPicPr>
          <p:nvPr/>
        </p:nvPicPr>
        <p:blipFill>
          <a:blip r:embed="rId3"/>
          <a:stretch>
            <a:fillRect/>
          </a:stretch>
        </p:blipFill>
        <p:spPr>
          <a:xfrm>
            <a:off x="8827350" y="1400214"/>
            <a:ext cx="1187481" cy="700643"/>
          </a:xfrm>
          <a:prstGeom prst="rect">
            <a:avLst/>
          </a:prstGeom>
        </p:spPr>
      </p:pic>
      <p:sp>
        <p:nvSpPr>
          <p:cNvPr id="16" name="TextBox 15">
            <a:extLst>
              <a:ext uri="{FF2B5EF4-FFF2-40B4-BE49-F238E27FC236}">
                <a16:creationId xmlns:a16="http://schemas.microsoft.com/office/drawing/2014/main" id="{6D0D7B5C-F74A-C14D-61BE-23D49EB9CE2C}"/>
              </a:ext>
            </a:extLst>
          </p:cNvPr>
          <p:cNvSpPr txBox="1"/>
          <p:nvPr/>
        </p:nvSpPr>
        <p:spPr>
          <a:xfrm>
            <a:off x="7964500" y="735669"/>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Tree>
    <p:extLst>
      <p:ext uri="{BB962C8B-B14F-4D97-AF65-F5344CB8AC3E}">
        <p14:creationId xmlns:p14="http://schemas.microsoft.com/office/powerpoint/2010/main" val="3043012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2692171838"/>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sp>
        <p:nvSpPr>
          <p:cNvPr id="28" name="TextBox 27">
            <a:extLst>
              <a:ext uri="{FF2B5EF4-FFF2-40B4-BE49-F238E27FC236}">
                <a16:creationId xmlns:a16="http://schemas.microsoft.com/office/drawing/2014/main" id="{6D5A65D9-4DDA-F93B-791E-D0EE456E5BA1}"/>
              </a:ext>
            </a:extLst>
          </p:cNvPr>
          <p:cNvSpPr txBox="1"/>
          <p:nvPr/>
        </p:nvSpPr>
        <p:spPr>
          <a:xfrm>
            <a:off x="3467912" y="1575079"/>
            <a:ext cx="1538678"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84/100</a:t>
            </a:r>
            <a:endParaRPr lang="en-NO" dirty="0"/>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3"/>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3211596831"/>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endParaRPr lang="en-NO" sz="1600" dirty="0"/>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pic>
        <p:nvPicPr>
          <p:cNvPr id="2" name="Picture 1">
            <a:extLst>
              <a:ext uri="{FF2B5EF4-FFF2-40B4-BE49-F238E27FC236}">
                <a16:creationId xmlns:a16="http://schemas.microsoft.com/office/drawing/2014/main" id="{0E8721A0-304F-F8D2-D7B5-96FB6C95AFF0}"/>
              </a:ext>
            </a:extLst>
          </p:cNvPr>
          <p:cNvPicPr>
            <a:picLocks noChangeAspect="1"/>
          </p:cNvPicPr>
          <p:nvPr/>
        </p:nvPicPr>
        <p:blipFill>
          <a:blip r:embed="rId4"/>
          <a:stretch>
            <a:fillRect/>
          </a:stretch>
        </p:blipFill>
        <p:spPr>
          <a:xfrm>
            <a:off x="8827350" y="1400214"/>
            <a:ext cx="1187481" cy="700643"/>
          </a:xfrm>
          <a:prstGeom prst="rect">
            <a:avLst/>
          </a:prstGeom>
        </p:spPr>
      </p:pic>
      <p:graphicFrame>
        <p:nvGraphicFramePr>
          <p:cNvPr id="21" name="Table 20">
            <a:extLst>
              <a:ext uri="{FF2B5EF4-FFF2-40B4-BE49-F238E27FC236}">
                <a16:creationId xmlns:a16="http://schemas.microsoft.com/office/drawing/2014/main" id="{57BA67E9-F7B3-ED91-F21F-18F9875C8B60}"/>
              </a:ext>
            </a:extLst>
          </p:cNvPr>
          <p:cNvGraphicFramePr>
            <a:graphicFrameLocks noGrp="1"/>
          </p:cNvGraphicFramePr>
          <p:nvPr>
            <p:extLst>
              <p:ext uri="{D42A27DB-BD31-4B8C-83A1-F6EECF244321}">
                <p14:modId xmlns:p14="http://schemas.microsoft.com/office/powerpoint/2010/main" val="1463033595"/>
              </p:ext>
            </p:extLst>
          </p:nvPr>
        </p:nvGraphicFramePr>
        <p:xfrm>
          <a:off x="69508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endParaRPr lang="en-NO" sz="1600" dirty="0"/>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50</a:t>
                      </a:r>
                    </a:p>
                  </a:txBody>
                  <a:tcPr/>
                </a:tc>
                <a:tc>
                  <a:txBody>
                    <a:bodyPr/>
                    <a:lstStyle/>
                    <a:p>
                      <a:r>
                        <a:rPr lang="en-NO" sz="1600" dirty="0"/>
                        <a:t>42</a:t>
                      </a:r>
                    </a:p>
                  </a:txBody>
                  <a:tcPr/>
                </a:tc>
                <a:tc>
                  <a:txBody>
                    <a:bodyPr/>
                    <a:lstStyle/>
                    <a:p>
                      <a:r>
                        <a:rPr lang="en-NO" sz="1600" dirty="0"/>
                        <a:t>1</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0</a:t>
                      </a:r>
                    </a:p>
                  </a:txBody>
                  <a:tcPr/>
                </a:tc>
                <a:tc>
                  <a:txBody>
                    <a:bodyPr/>
                    <a:lstStyle/>
                    <a:p>
                      <a:r>
                        <a:rPr lang="en-NO" sz="1600" dirty="0"/>
                        <a:t>0</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3</a:t>
                      </a:r>
                    </a:p>
                  </a:txBody>
                  <a:tcPr/>
                </a:tc>
                <a:tc>
                  <a:txBody>
                    <a:bodyPr/>
                    <a:lstStyle/>
                    <a:p>
                      <a:r>
                        <a:rPr lang="en-NO" sz="1600" dirty="0"/>
                        <a:t>3</a:t>
                      </a:r>
                    </a:p>
                  </a:txBody>
                  <a:tcPr/>
                </a:tc>
                <a:extLst>
                  <a:ext uri="{0D108BD9-81ED-4DB2-BD59-A6C34878D82A}">
                    <a16:rowId xmlns:a16="http://schemas.microsoft.com/office/drawing/2014/main" val="1166941770"/>
                  </a:ext>
                </a:extLst>
              </a:tr>
            </a:tbl>
          </a:graphicData>
        </a:graphic>
      </p:graphicFrame>
      <p:sp>
        <p:nvSpPr>
          <p:cNvPr id="22" name="TextBox 21">
            <a:extLst>
              <a:ext uri="{FF2B5EF4-FFF2-40B4-BE49-F238E27FC236}">
                <a16:creationId xmlns:a16="http://schemas.microsoft.com/office/drawing/2014/main" id="{26A10B44-7D94-B1F6-DC7F-9B19E6D01090}"/>
              </a:ext>
            </a:extLst>
          </p:cNvPr>
          <p:cNvSpPr txBox="1"/>
          <p:nvPr/>
        </p:nvSpPr>
        <p:spPr>
          <a:xfrm>
            <a:off x="7964500" y="735669"/>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
        <p:nvSpPr>
          <p:cNvPr id="4" name="Freeform 3">
            <a:extLst>
              <a:ext uri="{FF2B5EF4-FFF2-40B4-BE49-F238E27FC236}">
                <a16:creationId xmlns:a16="http://schemas.microsoft.com/office/drawing/2014/main" id="{845BCFFC-8253-FFD5-3DC5-ECDB9E2643EA}"/>
              </a:ext>
            </a:extLst>
          </p:cNvPr>
          <p:cNvSpPr/>
          <p:nvPr/>
        </p:nvSpPr>
        <p:spPr>
          <a:xfrm>
            <a:off x="2560320" y="1820245"/>
            <a:ext cx="222637" cy="88068"/>
          </a:xfrm>
          <a:custGeom>
            <a:avLst/>
            <a:gdLst>
              <a:gd name="connsiteX0" fmla="*/ 0 w 222637"/>
              <a:gd name="connsiteY0" fmla="*/ 88068 h 88068"/>
              <a:gd name="connsiteX1" fmla="*/ 55659 w 222637"/>
              <a:gd name="connsiteY1" fmla="*/ 604 h 88068"/>
              <a:gd name="connsiteX2" fmla="*/ 222637 w 222637"/>
              <a:gd name="connsiteY2" fmla="*/ 56263 h 88068"/>
            </a:gdLst>
            <a:ahLst/>
            <a:cxnLst>
              <a:cxn ang="0">
                <a:pos x="connsiteX0" y="connsiteY0"/>
              </a:cxn>
              <a:cxn ang="0">
                <a:pos x="connsiteX1" y="connsiteY1"/>
              </a:cxn>
              <a:cxn ang="0">
                <a:pos x="connsiteX2" y="connsiteY2"/>
              </a:cxn>
            </a:cxnLst>
            <a:rect l="l" t="t" r="r" b="b"/>
            <a:pathLst>
              <a:path w="222637" h="88068">
                <a:moveTo>
                  <a:pt x="0" y="88068"/>
                </a:moveTo>
                <a:cubicBezTo>
                  <a:pt x="9276" y="46986"/>
                  <a:pt x="18553" y="5905"/>
                  <a:pt x="55659" y="604"/>
                </a:cubicBezTo>
                <a:cubicBezTo>
                  <a:pt x="92765" y="-4697"/>
                  <a:pt x="157701" y="25783"/>
                  <a:pt x="222637" y="5626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NO"/>
          </a:p>
        </p:txBody>
      </p:sp>
      <p:sp>
        <p:nvSpPr>
          <p:cNvPr id="8" name="TextBox 7">
            <a:extLst>
              <a:ext uri="{FF2B5EF4-FFF2-40B4-BE49-F238E27FC236}">
                <a16:creationId xmlns:a16="http://schemas.microsoft.com/office/drawing/2014/main" id="{9510AB8B-3B84-DA79-E9E1-1EE828C08DA0}"/>
              </a:ext>
            </a:extLst>
          </p:cNvPr>
          <p:cNvSpPr txBox="1"/>
          <p:nvPr/>
        </p:nvSpPr>
        <p:spPr>
          <a:xfrm>
            <a:off x="1022779" y="735670"/>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13" name="TextBox 12">
            <a:extLst>
              <a:ext uri="{FF2B5EF4-FFF2-40B4-BE49-F238E27FC236}">
                <a16:creationId xmlns:a16="http://schemas.microsoft.com/office/drawing/2014/main" id="{F5057849-BA5F-3D9A-C076-6870579545A3}"/>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spTree>
    <p:extLst>
      <p:ext uri="{BB962C8B-B14F-4D97-AF65-F5344CB8AC3E}">
        <p14:creationId xmlns:p14="http://schemas.microsoft.com/office/powerpoint/2010/main" val="3902710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2736617320"/>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sp>
        <p:nvSpPr>
          <p:cNvPr id="28" name="TextBox 27">
            <a:extLst>
              <a:ext uri="{FF2B5EF4-FFF2-40B4-BE49-F238E27FC236}">
                <a16:creationId xmlns:a16="http://schemas.microsoft.com/office/drawing/2014/main" id="{6D5A65D9-4DDA-F93B-791E-D0EE456E5BA1}"/>
              </a:ext>
            </a:extLst>
          </p:cNvPr>
          <p:cNvSpPr txBox="1"/>
          <p:nvPr/>
        </p:nvSpPr>
        <p:spPr>
          <a:xfrm>
            <a:off x="3467912" y="1575079"/>
            <a:ext cx="1538678"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84/100</a:t>
            </a:r>
            <a:endParaRPr lang="en-NO" dirty="0"/>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3"/>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2489801922"/>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endParaRPr lang="en-NO" sz="1600" dirty="0"/>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pic>
        <p:nvPicPr>
          <p:cNvPr id="2" name="Picture 1">
            <a:extLst>
              <a:ext uri="{FF2B5EF4-FFF2-40B4-BE49-F238E27FC236}">
                <a16:creationId xmlns:a16="http://schemas.microsoft.com/office/drawing/2014/main" id="{0E8721A0-304F-F8D2-D7B5-96FB6C95AFF0}"/>
              </a:ext>
            </a:extLst>
          </p:cNvPr>
          <p:cNvPicPr>
            <a:picLocks noChangeAspect="1"/>
          </p:cNvPicPr>
          <p:nvPr/>
        </p:nvPicPr>
        <p:blipFill>
          <a:blip r:embed="rId4"/>
          <a:stretch>
            <a:fillRect/>
          </a:stretch>
        </p:blipFill>
        <p:spPr>
          <a:xfrm>
            <a:off x="8827350" y="1400214"/>
            <a:ext cx="1187481" cy="700643"/>
          </a:xfrm>
          <a:prstGeom prst="rect">
            <a:avLst/>
          </a:prstGeom>
        </p:spPr>
      </p:pic>
      <p:sp>
        <p:nvSpPr>
          <p:cNvPr id="16" name="TextBox 15">
            <a:extLst>
              <a:ext uri="{FF2B5EF4-FFF2-40B4-BE49-F238E27FC236}">
                <a16:creationId xmlns:a16="http://schemas.microsoft.com/office/drawing/2014/main" id="{F9504A69-E553-6E13-9ABF-4BB4240B5238}"/>
              </a:ext>
            </a:extLst>
          </p:cNvPr>
          <p:cNvSpPr txBox="1"/>
          <p:nvPr/>
        </p:nvSpPr>
        <p:spPr>
          <a:xfrm>
            <a:off x="10456333" y="1569558"/>
            <a:ext cx="155786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93/100</a:t>
            </a:r>
            <a:endParaRPr lang="en-NO" dirty="0"/>
          </a:p>
        </p:txBody>
      </p:sp>
      <p:graphicFrame>
        <p:nvGraphicFramePr>
          <p:cNvPr id="21" name="Table 20">
            <a:extLst>
              <a:ext uri="{FF2B5EF4-FFF2-40B4-BE49-F238E27FC236}">
                <a16:creationId xmlns:a16="http://schemas.microsoft.com/office/drawing/2014/main" id="{57BA67E9-F7B3-ED91-F21F-18F9875C8B60}"/>
              </a:ext>
            </a:extLst>
          </p:cNvPr>
          <p:cNvGraphicFramePr>
            <a:graphicFrameLocks noGrp="1"/>
          </p:cNvGraphicFramePr>
          <p:nvPr>
            <p:extLst>
              <p:ext uri="{D42A27DB-BD31-4B8C-83A1-F6EECF244321}">
                <p14:modId xmlns:p14="http://schemas.microsoft.com/office/powerpoint/2010/main" val="4206494353"/>
              </p:ext>
            </p:extLst>
          </p:nvPr>
        </p:nvGraphicFramePr>
        <p:xfrm>
          <a:off x="69508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endParaRPr lang="en-NO" sz="1600" dirty="0"/>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50</a:t>
                      </a:r>
                    </a:p>
                  </a:txBody>
                  <a:tcPr/>
                </a:tc>
                <a:tc>
                  <a:txBody>
                    <a:bodyPr/>
                    <a:lstStyle/>
                    <a:p>
                      <a:r>
                        <a:rPr lang="en-NO" sz="1600" dirty="0"/>
                        <a:t>42</a:t>
                      </a:r>
                    </a:p>
                  </a:txBody>
                  <a:tcPr/>
                </a:tc>
                <a:tc>
                  <a:txBody>
                    <a:bodyPr/>
                    <a:lstStyle/>
                    <a:p>
                      <a:r>
                        <a:rPr lang="en-NO" sz="1600" dirty="0"/>
                        <a:t>1</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0</a:t>
                      </a:r>
                    </a:p>
                  </a:txBody>
                  <a:tcPr/>
                </a:tc>
                <a:tc>
                  <a:txBody>
                    <a:bodyPr/>
                    <a:lstStyle/>
                    <a:p>
                      <a:r>
                        <a:rPr lang="en-NO" sz="1600" dirty="0"/>
                        <a:t>0</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3</a:t>
                      </a:r>
                    </a:p>
                  </a:txBody>
                  <a:tcPr/>
                </a:tc>
                <a:tc>
                  <a:txBody>
                    <a:bodyPr/>
                    <a:lstStyle/>
                    <a:p>
                      <a:r>
                        <a:rPr lang="en-NO" sz="1600" dirty="0"/>
                        <a:t>3</a:t>
                      </a:r>
                    </a:p>
                  </a:txBody>
                  <a:tcPr/>
                </a:tc>
                <a:extLst>
                  <a:ext uri="{0D108BD9-81ED-4DB2-BD59-A6C34878D82A}">
                    <a16:rowId xmlns:a16="http://schemas.microsoft.com/office/drawing/2014/main" val="1166941770"/>
                  </a:ext>
                </a:extLst>
              </a:tr>
            </a:tbl>
          </a:graphicData>
        </a:graphic>
      </p:graphicFrame>
      <p:sp>
        <p:nvSpPr>
          <p:cNvPr id="4" name="Freeform 3">
            <a:extLst>
              <a:ext uri="{FF2B5EF4-FFF2-40B4-BE49-F238E27FC236}">
                <a16:creationId xmlns:a16="http://schemas.microsoft.com/office/drawing/2014/main" id="{93966EE3-9999-8713-3BEB-7408C60EC31A}"/>
              </a:ext>
            </a:extLst>
          </p:cNvPr>
          <p:cNvSpPr/>
          <p:nvPr/>
        </p:nvSpPr>
        <p:spPr>
          <a:xfrm>
            <a:off x="2560320" y="1820245"/>
            <a:ext cx="222637" cy="88068"/>
          </a:xfrm>
          <a:custGeom>
            <a:avLst/>
            <a:gdLst>
              <a:gd name="connsiteX0" fmla="*/ 0 w 222637"/>
              <a:gd name="connsiteY0" fmla="*/ 88068 h 88068"/>
              <a:gd name="connsiteX1" fmla="*/ 55659 w 222637"/>
              <a:gd name="connsiteY1" fmla="*/ 604 h 88068"/>
              <a:gd name="connsiteX2" fmla="*/ 222637 w 222637"/>
              <a:gd name="connsiteY2" fmla="*/ 56263 h 88068"/>
            </a:gdLst>
            <a:ahLst/>
            <a:cxnLst>
              <a:cxn ang="0">
                <a:pos x="connsiteX0" y="connsiteY0"/>
              </a:cxn>
              <a:cxn ang="0">
                <a:pos x="connsiteX1" y="connsiteY1"/>
              </a:cxn>
              <a:cxn ang="0">
                <a:pos x="connsiteX2" y="connsiteY2"/>
              </a:cxn>
            </a:cxnLst>
            <a:rect l="l" t="t" r="r" b="b"/>
            <a:pathLst>
              <a:path w="222637" h="88068">
                <a:moveTo>
                  <a:pt x="0" y="88068"/>
                </a:moveTo>
                <a:cubicBezTo>
                  <a:pt x="9276" y="46986"/>
                  <a:pt x="18553" y="5905"/>
                  <a:pt x="55659" y="604"/>
                </a:cubicBezTo>
                <a:cubicBezTo>
                  <a:pt x="92765" y="-4697"/>
                  <a:pt x="157701" y="25783"/>
                  <a:pt x="222637" y="5626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NO"/>
          </a:p>
        </p:txBody>
      </p:sp>
      <p:sp>
        <p:nvSpPr>
          <p:cNvPr id="8" name="TextBox 7">
            <a:extLst>
              <a:ext uri="{FF2B5EF4-FFF2-40B4-BE49-F238E27FC236}">
                <a16:creationId xmlns:a16="http://schemas.microsoft.com/office/drawing/2014/main" id="{357AB006-B7F1-B39E-45F1-992F0813E7A0}"/>
              </a:ext>
            </a:extLst>
          </p:cNvPr>
          <p:cNvSpPr txBox="1"/>
          <p:nvPr/>
        </p:nvSpPr>
        <p:spPr>
          <a:xfrm>
            <a:off x="7964500" y="735669"/>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
        <p:nvSpPr>
          <p:cNvPr id="13" name="TextBox 12">
            <a:extLst>
              <a:ext uri="{FF2B5EF4-FFF2-40B4-BE49-F238E27FC236}">
                <a16:creationId xmlns:a16="http://schemas.microsoft.com/office/drawing/2014/main" id="{E47BBAF5-41A0-82B2-76FF-E3F2BBC3EBA0}"/>
              </a:ext>
            </a:extLst>
          </p:cNvPr>
          <p:cNvSpPr txBox="1"/>
          <p:nvPr/>
        </p:nvSpPr>
        <p:spPr>
          <a:xfrm>
            <a:off x="1022779" y="735670"/>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23" name="TextBox 22">
            <a:extLst>
              <a:ext uri="{FF2B5EF4-FFF2-40B4-BE49-F238E27FC236}">
                <a16:creationId xmlns:a16="http://schemas.microsoft.com/office/drawing/2014/main" id="{53DF71BD-35F3-C866-304D-4EEEBFCCAFE9}"/>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sp>
        <p:nvSpPr>
          <p:cNvPr id="40" name="Freeform 39">
            <a:extLst>
              <a:ext uri="{FF2B5EF4-FFF2-40B4-BE49-F238E27FC236}">
                <a16:creationId xmlns:a16="http://schemas.microsoft.com/office/drawing/2014/main" id="{A77E92CE-4509-0027-7739-B29B42C56731}"/>
              </a:ext>
            </a:extLst>
          </p:cNvPr>
          <p:cNvSpPr/>
          <p:nvPr/>
        </p:nvSpPr>
        <p:spPr>
          <a:xfrm>
            <a:off x="8228251" y="1545600"/>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1" name="Freeform 40">
            <a:extLst>
              <a:ext uri="{FF2B5EF4-FFF2-40B4-BE49-F238E27FC236}">
                <a16:creationId xmlns:a16="http://schemas.microsoft.com/office/drawing/2014/main" id="{1034AA0E-A6B7-452B-850F-B27C4F4FC49D}"/>
              </a:ext>
            </a:extLst>
          </p:cNvPr>
          <p:cNvSpPr/>
          <p:nvPr/>
        </p:nvSpPr>
        <p:spPr>
          <a:xfrm>
            <a:off x="8609251" y="1545639"/>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42" name="Straight Connector 41">
            <a:extLst>
              <a:ext uri="{FF2B5EF4-FFF2-40B4-BE49-F238E27FC236}">
                <a16:creationId xmlns:a16="http://schemas.microsoft.com/office/drawing/2014/main" id="{2C382E50-93BB-1EB0-9F4F-9413FC4E61D1}"/>
              </a:ext>
            </a:extLst>
          </p:cNvPr>
          <p:cNvCxnSpPr>
            <a:cxnSpLocks/>
          </p:cNvCxnSpPr>
          <p:nvPr/>
        </p:nvCxnSpPr>
        <p:spPr>
          <a:xfrm flipV="1">
            <a:off x="8391854" y="1637638"/>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AECD8E-2073-9794-D876-D88A47DB9BE7}"/>
              </a:ext>
            </a:extLst>
          </p:cNvPr>
          <p:cNvCxnSpPr>
            <a:cxnSpLocks/>
          </p:cNvCxnSpPr>
          <p:nvPr/>
        </p:nvCxnSpPr>
        <p:spPr>
          <a:xfrm>
            <a:off x="8391854" y="1745266"/>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89CA542-D367-428A-5682-511F734E6396}"/>
              </a:ext>
            </a:extLst>
          </p:cNvPr>
          <p:cNvSpPr/>
          <p:nvPr/>
        </p:nvSpPr>
        <p:spPr>
          <a:xfrm flipV="1">
            <a:off x="8280726" y="156875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5" name="Oval 44">
            <a:extLst>
              <a:ext uri="{FF2B5EF4-FFF2-40B4-BE49-F238E27FC236}">
                <a16:creationId xmlns:a16="http://schemas.microsoft.com/office/drawing/2014/main" id="{1B3BD4B2-454D-76CE-0A45-4FBEC4CD9B3C}"/>
              </a:ext>
            </a:extLst>
          </p:cNvPr>
          <p:cNvSpPr/>
          <p:nvPr/>
        </p:nvSpPr>
        <p:spPr>
          <a:xfrm flipV="1">
            <a:off x="8668192" y="156875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6" name="Freeform 45">
            <a:extLst>
              <a:ext uri="{FF2B5EF4-FFF2-40B4-BE49-F238E27FC236}">
                <a16:creationId xmlns:a16="http://schemas.microsoft.com/office/drawing/2014/main" id="{08A57FE7-8993-B74E-E9BB-A6342B289B1C}"/>
              </a:ext>
            </a:extLst>
          </p:cNvPr>
          <p:cNvSpPr/>
          <p:nvPr/>
        </p:nvSpPr>
        <p:spPr>
          <a:xfrm rot="11946779">
            <a:off x="8398662" y="1816800"/>
            <a:ext cx="222637" cy="88068"/>
          </a:xfrm>
          <a:custGeom>
            <a:avLst/>
            <a:gdLst>
              <a:gd name="connsiteX0" fmla="*/ 0 w 222637"/>
              <a:gd name="connsiteY0" fmla="*/ 88068 h 88068"/>
              <a:gd name="connsiteX1" fmla="*/ 55659 w 222637"/>
              <a:gd name="connsiteY1" fmla="*/ 604 h 88068"/>
              <a:gd name="connsiteX2" fmla="*/ 222637 w 222637"/>
              <a:gd name="connsiteY2" fmla="*/ 56263 h 88068"/>
            </a:gdLst>
            <a:ahLst/>
            <a:cxnLst>
              <a:cxn ang="0">
                <a:pos x="connsiteX0" y="connsiteY0"/>
              </a:cxn>
              <a:cxn ang="0">
                <a:pos x="connsiteX1" y="connsiteY1"/>
              </a:cxn>
              <a:cxn ang="0">
                <a:pos x="connsiteX2" y="connsiteY2"/>
              </a:cxn>
            </a:cxnLst>
            <a:rect l="l" t="t" r="r" b="b"/>
            <a:pathLst>
              <a:path w="222637" h="88068">
                <a:moveTo>
                  <a:pt x="0" y="88068"/>
                </a:moveTo>
                <a:cubicBezTo>
                  <a:pt x="9276" y="46986"/>
                  <a:pt x="18553" y="5905"/>
                  <a:pt x="55659" y="604"/>
                </a:cubicBezTo>
                <a:cubicBezTo>
                  <a:pt x="92765" y="-4697"/>
                  <a:pt x="157701" y="25783"/>
                  <a:pt x="222637" y="5626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NO"/>
          </a:p>
        </p:txBody>
      </p:sp>
    </p:spTree>
    <p:extLst>
      <p:ext uri="{BB962C8B-B14F-4D97-AF65-F5344CB8AC3E}">
        <p14:creationId xmlns:p14="http://schemas.microsoft.com/office/powerpoint/2010/main" val="3627702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8" name="Straight Connector 7">
            <a:extLst>
              <a:ext uri="{FF2B5EF4-FFF2-40B4-BE49-F238E27FC236}">
                <a16:creationId xmlns:a16="http://schemas.microsoft.com/office/drawing/2014/main" id="{26C937B5-AC85-036C-F1A6-9291008E128D}"/>
              </a:ext>
            </a:extLst>
          </p:cNvPr>
          <p:cNvCxnSpPr>
            <a:cxnSpLocks/>
          </p:cNvCxnSpPr>
          <p:nvPr/>
        </p:nvCxnSpPr>
        <p:spPr>
          <a:xfrm flipV="1">
            <a:off x="2553512" y="1748711"/>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664604719"/>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sp>
        <p:nvSpPr>
          <p:cNvPr id="28" name="TextBox 27">
            <a:extLst>
              <a:ext uri="{FF2B5EF4-FFF2-40B4-BE49-F238E27FC236}">
                <a16:creationId xmlns:a16="http://schemas.microsoft.com/office/drawing/2014/main" id="{6D5A65D9-4DDA-F93B-791E-D0EE456E5BA1}"/>
              </a:ext>
            </a:extLst>
          </p:cNvPr>
          <p:cNvSpPr txBox="1"/>
          <p:nvPr/>
        </p:nvSpPr>
        <p:spPr>
          <a:xfrm>
            <a:off x="3467912" y="1575079"/>
            <a:ext cx="1538678"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84/100</a:t>
            </a:r>
            <a:endParaRPr lang="en-NO" dirty="0"/>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3"/>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2891901164"/>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endParaRPr lang="en-NO" sz="1600" dirty="0"/>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pic>
        <p:nvPicPr>
          <p:cNvPr id="2" name="Picture 1">
            <a:extLst>
              <a:ext uri="{FF2B5EF4-FFF2-40B4-BE49-F238E27FC236}">
                <a16:creationId xmlns:a16="http://schemas.microsoft.com/office/drawing/2014/main" id="{0E8721A0-304F-F8D2-D7B5-96FB6C95AFF0}"/>
              </a:ext>
            </a:extLst>
          </p:cNvPr>
          <p:cNvPicPr>
            <a:picLocks noChangeAspect="1"/>
          </p:cNvPicPr>
          <p:nvPr/>
        </p:nvPicPr>
        <p:blipFill>
          <a:blip r:embed="rId4"/>
          <a:stretch>
            <a:fillRect/>
          </a:stretch>
        </p:blipFill>
        <p:spPr>
          <a:xfrm>
            <a:off x="8827350" y="1400214"/>
            <a:ext cx="1187481" cy="700643"/>
          </a:xfrm>
          <a:prstGeom prst="rect">
            <a:avLst/>
          </a:prstGeom>
        </p:spPr>
      </p:pic>
      <p:sp>
        <p:nvSpPr>
          <p:cNvPr id="16" name="TextBox 15">
            <a:extLst>
              <a:ext uri="{FF2B5EF4-FFF2-40B4-BE49-F238E27FC236}">
                <a16:creationId xmlns:a16="http://schemas.microsoft.com/office/drawing/2014/main" id="{F9504A69-E553-6E13-9ABF-4BB4240B5238}"/>
              </a:ext>
            </a:extLst>
          </p:cNvPr>
          <p:cNvSpPr txBox="1"/>
          <p:nvPr/>
        </p:nvSpPr>
        <p:spPr>
          <a:xfrm>
            <a:off x="10456333" y="1569558"/>
            <a:ext cx="155786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93/100</a:t>
            </a:r>
            <a:endParaRPr lang="en-NO" dirty="0"/>
          </a:p>
        </p:txBody>
      </p:sp>
      <p:graphicFrame>
        <p:nvGraphicFramePr>
          <p:cNvPr id="21" name="Table 20">
            <a:extLst>
              <a:ext uri="{FF2B5EF4-FFF2-40B4-BE49-F238E27FC236}">
                <a16:creationId xmlns:a16="http://schemas.microsoft.com/office/drawing/2014/main" id="{57BA67E9-F7B3-ED91-F21F-18F9875C8B60}"/>
              </a:ext>
            </a:extLst>
          </p:cNvPr>
          <p:cNvGraphicFramePr>
            <a:graphicFrameLocks noGrp="1"/>
          </p:cNvGraphicFramePr>
          <p:nvPr>
            <p:extLst>
              <p:ext uri="{D42A27DB-BD31-4B8C-83A1-F6EECF244321}">
                <p14:modId xmlns:p14="http://schemas.microsoft.com/office/powerpoint/2010/main" val="2100572537"/>
              </p:ext>
            </p:extLst>
          </p:nvPr>
        </p:nvGraphicFramePr>
        <p:xfrm>
          <a:off x="69508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endParaRPr lang="en-NO" sz="1600" dirty="0"/>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50</a:t>
                      </a:r>
                    </a:p>
                  </a:txBody>
                  <a:tcPr/>
                </a:tc>
                <a:tc>
                  <a:txBody>
                    <a:bodyPr/>
                    <a:lstStyle/>
                    <a:p>
                      <a:r>
                        <a:rPr lang="en-NO" sz="1600" dirty="0"/>
                        <a:t>42</a:t>
                      </a:r>
                    </a:p>
                  </a:txBody>
                  <a:tcPr/>
                </a:tc>
                <a:tc>
                  <a:txBody>
                    <a:bodyPr/>
                    <a:lstStyle/>
                    <a:p>
                      <a:r>
                        <a:rPr lang="en-NO" sz="1600" dirty="0"/>
                        <a:t>1</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0</a:t>
                      </a:r>
                    </a:p>
                  </a:txBody>
                  <a:tcPr/>
                </a:tc>
                <a:tc>
                  <a:txBody>
                    <a:bodyPr/>
                    <a:lstStyle/>
                    <a:p>
                      <a:r>
                        <a:rPr lang="en-NO" sz="1600" dirty="0"/>
                        <a:t>0</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3</a:t>
                      </a:r>
                    </a:p>
                  </a:txBody>
                  <a:tcPr/>
                </a:tc>
                <a:tc>
                  <a:txBody>
                    <a:bodyPr/>
                    <a:lstStyle/>
                    <a:p>
                      <a:r>
                        <a:rPr lang="en-NO" sz="1600" dirty="0"/>
                        <a:t>3</a:t>
                      </a:r>
                    </a:p>
                  </a:txBody>
                  <a:tcPr/>
                </a:tc>
                <a:extLst>
                  <a:ext uri="{0D108BD9-81ED-4DB2-BD59-A6C34878D82A}">
                    <a16:rowId xmlns:a16="http://schemas.microsoft.com/office/drawing/2014/main" val="1166941770"/>
                  </a:ext>
                </a:extLst>
              </a:tr>
            </a:tbl>
          </a:graphicData>
        </a:graphic>
      </p:graphicFrame>
      <p:sp>
        <p:nvSpPr>
          <p:cNvPr id="4" name="TextBox 3">
            <a:extLst>
              <a:ext uri="{FF2B5EF4-FFF2-40B4-BE49-F238E27FC236}">
                <a16:creationId xmlns:a16="http://schemas.microsoft.com/office/drawing/2014/main" id="{736A2D58-4276-0499-2D87-7BA07A2A10BB}"/>
              </a:ext>
            </a:extLst>
          </p:cNvPr>
          <p:cNvSpPr txBox="1"/>
          <p:nvPr/>
        </p:nvSpPr>
        <p:spPr>
          <a:xfrm>
            <a:off x="4552949" y="4405915"/>
            <a:ext cx="5903384" cy="461665"/>
          </a:xfrm>
          <a:prstGeom prst="rect">
            <a:avLst/>
          </a:prstGeom>
          <a:noFill/>
        </p:spPr>
        <p:txBody>
          <a:bodyPr wrap="square" rtlCol="0">
            <a:spAutoFit/>
          </a:bodyPr>
          <a:lstStyle/>
          <a:p>
            <a:r>
              <a:rPr lang="en-NO" sz="2400" dirty="0">
                <a:latin typeface="Times New Roman" panose="02020603050405020304" pitchFamily="18" charset="0"/>
                <a:cs typeface="Times New Roman" panose="02020603050405020304" pitchFamily="18" charset="0"/>
              </a:rPr>
              <a:t>Who (actually) did the better job?</a:t>
            </a:r>
          </a:p>
        </p:txBody>
      </p:sp>
      <p:sp>
        <p:nvSpPr>
          <p:cNvPr id="13" name="TextBox 12">
            <a:extLst>
              <a:ext uri="{FF2B5EF4-FFF2-40B4-BE49-F238E27FC236}">
                <a16:creationId xmlns:a16="http://schemas.microsoft.com/office/drawing/2014/main" id="{CC6A314F-43D5-10E5-2954-A67D32914BB5}"/>
              </a:ext>
            </a:extLst>
          </p:cNvPr>
          <p:cNvSpPr txBox="1"/>
          <p:nvPr/>
        </p:nvSpPr>
        <p:spPr>
          <a:xfrm>
            <a:off x="7964500" y="735669"/>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
        <p:nvSpPr>
          <p:cNvPr id="23" name="TextBox 22">
            <a:extLst>
              <a:ext uri="{FF2B5EF4-FFF2-40B4-BE49-F238E27FC236}">
                <a16:creationId xmlns:a16="http://schemas.microsoft.com/office/drawing/2014/main" id="{F63A1513-80EE-3CCE-D6A7-A7F406C931AF}"/>
              </a:ext>
            </a:extLst>
          </p:cNvPr>
          <p:cNvSpPr txBox="1"/>
          <p:nvPr/>
        </p:nvSpPr>
        <p:spPr>
          <a:xfrm>
            <a:off x="1022779" y="735670"/>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24" name="TextBox 23">
            <a:extLst>
              <a:ext uri="{FF2B5EF4-FFF2-40B4-BE49-F238E27FC236}">
                <a16:creationId xmlns:a16="http://schemas.microsoft.com/office/drawing/2014/main" id="{C8B197BC-F7BE-2856-6D84-CAC48DF0ABB7}"/>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spTree>
    <p:extLst>
      <p:ext uri="{BB962C8B-B14F-4D97-AF65-F5344CB8AC3E}">
        <p14:creationId xmlns:p14="http://schemas.microsoft.com/office/powerpoint/2010/main" val="1693711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CFEA896-5FEB-67EA-62AD-0B994C23E4DC}"/>
              </a:ext>
            </a:extLst>
          </p:cNvPr>
          <p:cNvSpPr/>
          <p:nvPr/>
        </p:nvSpPr>
        <p:spPr>
          <a:xfrm>
            <a:off x="2237509" y="1396644"/>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AE923AC8-9C18-AC21-FA68-BF7B46F2C991}"/>
              </a:ext>
            </a:extLst>
          </p:cNvPr>
          <p:cNvSpPr/>
          <p:nvPr/>
        </p:nvSpPr>
        <p:spPr>
          <a:xfrm>
            <a:off x="2389909" y="1549045"/>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Freeform 6">
            <a:extLst>
              <a:ext uri="{FF2B5EF4-FFF2-40B4-BE49-F238E27FC236}">
                <a16:creationId xmlns:a16="http://schemas.microsoft.com/office/drawing/2014/main" id="{FC4F6F47-499D-05F4-02BF-A98AC7C16018}"/>
              </a:ext>
            </a:extLst>
          </p:cNvPr>
          <p:cNvSpPr/>
          <p:nvPr/>
        </p:nvSpPr>
        <p:spPr>
          <a:xfrm>
            <a:off x="2770909" y="1549084"/>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8" name="Straight Connector 7">
            <a:extLst>
              <a:ext uri="{FF2B5EF4-FFF2-40B4-BE49-F238E27FC236}">
                <a16:creationId xmlns:a16="http://schemas.microsoft.com/office/drawing/2014/main" id="{26C937B5-AC85-036C-F1A6-9291008E128D}"/>
              </a:ext>
            </a:extLst>
          </p:cNvPr>
          <p:cNvCxnSpPr>
            <a:cxnSpLocks/>
          </p:cNvCxnSpPr>
          <p:nvPr/>
        </p:nvCxnSpPr>
        <p:spPr>
          <a:xfrm flipV="1">
            <a:off x="2553512" y="1748711"/>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B72D0D-0AE0-8583-F45B-4DE8B9A0B770}"/>
              </a:ext>
            </a:extLst>
          </p:cNvPr>
          <p:cNvCxnSpPr>
            <a:cxnSpLocks/>
          </p:cNvCxnSpPr>
          <p:nvPr/>
        </p:nvCxnSpPr>
        <p:spPr>
          <a:xfrm flipV="1">
            <a:off x="2553512" y="1641083"/>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E7DFB-D128-F166-9C41-EBAC7DCF2980}"/>
              </a:ext>
            </a:extLst>
          </p:cNvPr>
          <p:cNvCxnSpPr>
            <a:cxnSpLocks/>
          </p:cNvCxnSpPr>
          <p:nvPr/>
        </p:nvCxnSpPr>
        <p:spPr>
          <a:xfrm>
            <a:off x="2553512" y="1748711"/>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A9D636-A51E-1C26-64BD-131A76600397}"/>
              </a:ext>
            </a:extLst>
          </p:cNvPr>
          <p:cNvSpPr/>
          <p:nvPr/>
        </p:nvSpPr>
        <p:spPr>
          <a:xfrm flipV="1">
            <a:off x="2442384" y="157220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8A74239C-DA15-FA5A-97E1-C01BB3BBBF9C}"/>
              </a:ext>
            </a:extLst>
          </p:cNvPr>
          <p:cNvSpPr/>
          <p:nvPr/>
        </p:nvSpPr>
        <p:spPr>
          <a:xfrm flipV="1">
            <a:off x="2829850" y="1572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4" name="Table 13">
            <a:extLst>
              <a:ext uri="{FF2B5EF4-FFF2-40B4-BE49-F238E27FC236}">
                <a16:creationId xmlns:a16="http://schemas.microsoft.com/office/drawing/2014/main" id="{00276D87-5940-6ACD-CF38-27B1C509F748}"/>
              </a:ext>
            </a:extLst>
          </p:cNvPr>
          <p:cNvGraphicFramePr>
            <a:graphicFrameLocks noGrp="1"/>
          </p:cNvGraphicFramePr>
          <p:nvPr>
            <p:extLst>
              <p:ext uri="{D42A27DB-BD31-4B8C-83A1-F6EECF244321}">
                <p14:modId xmlns:p14="http://schemas.microsoft.com/office/powerpoint/2010/main" val="2101551616"/>
              </p:ext>
            </p:extLst>
          </p:nvPr>
        </p:nvGraphicFramePr>
        <p:xfrm>
          <a:off x="3054838" y="5846273"/>
          <a:ext cx="8636001" cy="370840"/>
        </p:xfrm>
        <a:graphic>
          <a:graphicData uri="http://schemas.openxmlformats.org/drawingml/2006/table">
            <a:tbl>
              <a:tblPr firstRow="1" bandRow="1">
                <a:tableStyleId>{5C22544A-7EE6-4342-B048-85BDC9FD1C3A}</a:tableStyleId>
              </a:tblPr>
              <a:tblGrid>
                <a:gridCol w="4318001">
                  <a:extLst>
                    <a:ext uri="{9D8B030D-6E8A-4147-A177-3AD203B41FA5}">
                      <a16:colId xmlns:a16="http://schemas.microsoft.com/office/drawing/2014/main" val="1366866581"/>
                    </a:ext>
                  </a:extLst>
                </a:gridCol>
                <a:gridCol w="3147961">
                  <a:extLst>
                    <a:ext uri="{9D8B030D-6E8A-4147-A177-3AD203B41FA5}">
                      <a16:colId xmlns:a16="http://schemas.microsoft.com/office/drawing/2014/main" val="2236493845"/>
                    </a:ext>
                  </a:extLst>
                </a:gridCol>
                <a:gridCol w="1170039">
                  <a:extLst>
                    <a:ext uri="{9D8B030D-6E8A-4147-A177-3AD203B41FA5}">
                      <a16:colId xmlns:a16="http://schemas.microsoft.com/office/drawing/2014/main" val="486949562"/>
                    </a:ext>
                  </a:extLst>
                </a:gridCol>
              </a:tblGrid>
              <a:tr h="370840">
                <a:tc>
                  <a:txBody>
                    <a:bodyPr/>
                    <a:lstStyle/>
                    <a:p>
                      <a:pPr algn="ctr"/>
                      <a:r>
                        <a:rPr lang="en-NO" dirty="0"/>
                        <a:t>Easy</a:t>
                      </a:r>
                    </a:p>
                  </a:txBody>
                  <a:tcPr>
                    <a:solidFill>
                      <a:schemeClr val="accent2"/>
                    </a:solidFill>
                  </a:tcPr>
                </a:tc>
                <a:tc>
                  <a:txBody>
                    <a:bodyPr/>
                    <a:lstStyle/>
                    <a:p>
                      <a:pPr algn="ctr"/>
                      <a:r>
                        <a:rPr lang="en-NO" dirty="0"/>
                        <a:t>Normal</a:t>
                      </a:r>
                    </a:p>
                  </a:txBody>
                  <a:tcPr>
                    <a:solidFill>
                      <a:schemeClr val="accent1">
                        <a:lumMod val="75000"/>
                      </a:schemeClr>
                    </a:solidFill>
                  </a:tcPr>
                </a:tc>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sp>
        <p:nvSpPr>
          <p:cNvPr id="17" name="TextBox 16">
            <a:extLst>
              <a:ext uri="{FF2B5EF4-FFF2-40B4-BE49-F238E27FC236}">
                <a16:creationId xmlns:a16="http://schemas.microsoft.com/office/drawing/2014/main" id="{9AD4FAED-2239-48C9-C6BF-1AD45378EC72}"/>
              </a:ext>
            </a:extLst>
          </p:cNvPr>
          <p:cNvSpPr txBox="1"/>
          <p:nvPr/>
        </p:nvSpPr>
        <p:spPr>
          <a:xfrm>
            <a:off x="1734169" y="5832212"/>
            <a:ext cx="112723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100 Cases</a:t>
            </a:r>
          </a:p>
        </p:txBody>
      </p:sp>
      <p:sp>
        <p:nvSpPr>
          <p:cNvPr id="18" name="TextBox 17">
            <a:extLst>
              <a:ext uri="{FF2B5EF4-FFF2-40B4-BE49-F238E27FC236}">
                <a16:creationId xmlns:a16="http://schemas.microsoft.com/office/drawing/2014/main" id="{A96468A3-6CFF-5ADC-DC35-C55237F186F1}"/>
              </a:ext>
            </a:extLst>
          </p:cNvPr>
          <p:cNvSpPr txBox="1"/>
          <p:nvPr/>
        </p:nvSpPr>
        <p:spPr>
          <a:xfrm>
            <a:off x="5006590"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50</a:t>
            </a:r>
          </a:p>
        </p:txBody>
      </p:sp>
      <p:sp>
        <p:nvSpPr>
          <p:cNvPr id="19" name="TextBox 18">
            <a:extLst>
              <a:ext uri="{FF2B5EF4-FFF2-40B4-BE49-F238E27FC236}">
                <a16:creationId xmlns:a16="http://schemas.microsoft.com/office/drawing/2014/main" id="{A55EDA51-6C4B-3C3A-C836-AE710079555C}"/>
              </a:ext>
            </a:extLst>
          </p:cNvPr>
          <p:cNvSpPr txBox="1"/>
          <p:nvPr/>
        </p:nvSpPr>
        <p:spPr>
          <a:xfrm>
            <a:off x="8694509" y="5462880"/>
            <a:ext cx="415498"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45</a:t>
            </a:r>
          </a:p>
        </p:txBody>
      </p:sp>
      <p:sp>
        <p:nvSpPr>
          <p:cNvPr id="20" name="TextBox 19">
            <a:extLst>
              <a:ext uri="{FF2B5EF4-FFF2-40B4-BE49-F238E27FC236}">
                <a16:creationId xmlns:a16="http://schemas.microsoft.com/office/drawing/2014/main" id="{E7F33161-9F0B-BBFB-3C4B-6EB32773181C}"/>
              </a:ext>
            </a:extLst>
          </p:cNvPr>
          <p:cNvSpPr txBox="1"/>
          <p:nvPr/>
        </p:nvSpPr>
        <p:spPr>
          <a:xfrm>
            <a:off x="10965116" y="5462880"/>
            <a:ext cx="300082" cy="369332"/>
          </a:xfrm>
          <a:prstGeom prst="rect">
            <a:avLst/>
          </a:prstGeom>
          <a:noFill/>
        </p:spPr>
        <p:txBody>
          <a:bodyPr wrap="none" rtlCol="0">
            <a:spAutoFit/>
          </a:bodyPr>
          <a:lstStyle/>
          <a:p>
            <a:r>
              <a:rPr lang="en-NO" dirty="0">
                <a:latin typeface="Times New Roman" panose="02020603050405020304" pitchFamily="18" charset="0"/>
                <a:cs typeface="Times New Roman" panose="02020603050405020304" pitchFamily="18" charset="0"/>
              </a:rPr>
              <a:t>5</a:t>
            </a:r>
          </a:p>
        </p:txBody>
      </p:sp>
      <p:sp>
        <p:nvSpPr>
          <p:cNvPr id="28" name="TextBox 27">
            <a:extLst>
              <a:ext uri="{FF2B5EF4-FFF2-40B4-BE49-F238E27FC236}">
                <a16:creationId xmlns:a16="http://schemas.microsoft.com/office/drawing/2014/main" id="{6D5A65D9-4DDA-F93B-791E-D0EE456E5BA1}"/>
              </a:ext>
            </a:extLst>
          </p:cNvPr>
          <p:cNvSpPr txBox="1"/>
          <p:nvPr/>
        </p:nvSpPr>
        <p:spPr>
          <a:xfrm>
            <a:off x="3467912" y="1575079"/>
            <a:ext cx="1538678"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84/100</a:t>
            </a:r>
            <a:endParaRPr lang="en-NO" dirty="0"/>
          </a:p>
        </p:txBody>
      </p:sp>
      <p:pic>
        <p:nvPicPr>
          <p:cNvPr id="29" name="Picture 28">
            <a:extLst>
              <a:ext uri="{FF2B5EF4-FFF2-40B4-BE49-F238E27FC236}">
                <a16:creationId xmlns:a16="http://schemas.microsoft.com/office/drawing/2014/main" id="{6C64AA04-F614-BE3E-30FB-F4D52BF34228}"/>
              </a:ext>
            </a:extLst>
          </p:cNvPr>
          <p:cNvPicPr>
            <a:picLocks noChangeAspect="1"/>
          </p:cNvPicPr>
          <p:nvPr/>
        </p:nvPicPr>
        <p:blipFill>
          <a:blip r:embed="rId3"/>
          <a:stretch>
            <a:fillRect/>
          </a:stretch>
        </p:blipFill>
        <p:spPr>
          <a:xfrm>
            <a:off x="491525" y="5462880"/>
            <a:ext cx="1047674" cy="1045074"/>
          </a:xfrm>
          <a:prstGeom prst="rect">
            <a:avLst/>
          </a:prstGeom>
        </p:spPr>
      </p:pic>
      <p:graphicFrame>
        <p:nvGraphicFramePr>
          <p:cNvPr id="3" name="Table 2">
            <a:extLst>
              <a:ext uri="{FF2B5EF4-FFF2-40B4-BE49-F238E27FC236}">
                <a16:creationId xmlns:a16="http://schemas.microsoft.com/office/drawing/2014/main" id="{CFA1B9E7-D341-7A19-4898-31C8A613FDEB}"/>
              </a:ext>
            </a:extLst>
          </p:cNvPr>
          <p:cNvGraphicFramePr>
            <a:graphicFrameLocks noGrp="1"/>
          </p:cNvGraphicFramePr>
          <p:nvPr>
            <p:extLst>
              <p:ext uri="{D42A27DB-BD31-4B8C-83A1-F6EECF244321}">
                <p14:modId xmlns:p14="http://schemas.microsoft.com/office/powerpoint/2010/main" val="4088347947"/>
              </p:ext>
            </p:extLst>
          </p:nvPr>
        </p:nvGraphicFramePr>
        <p:xfrm>
          <a:off x="3976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endParaRPr lang="en-NO" sz="1600" dirty="0"/>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45</a:t>
                      </a:r>
                    </a:p>
                  </a:txBody>
                  <a:tcPr/>
                </a:tc>
                <a:tc>
                  <a:txBody>
                    <a:bodyPr/>
                    <a:lstStyle/>
                    <a:p>
                      <a:r>
                        <a:rPr lang="en-NO" sz="1600" dirty="0"/>
                        <a:t>35</a:t>
                      </a:r>
                    </a:p>
                  </a:txBody>
                  <a:tcPr/>
                </a:tc>
                <a:tc>
                  <a:txBody>
                    <a:bodyPr/>
                    <a:lstStyle/>
                    <a:p>
                      <a:r>
                        <a:rPr lang="en-NO" sz="1600" dirty="0"/>
                        <a:t>4</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5</a:t>
                      </a:r>
                    </a:p>
                  </a:txBody>
                  <a:tcPr/>
                </a:tc>
                <a:tc>
                  <a:txBody>
                    <a:bodyPr/>
                    <a:lstStyle/>
                    <a:p>
                      <a:r>
                        <a:rPr lang="en-NO" sz="1600" dirty="0"/>
                        <a:t>9</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1</a:t>
                      </a:r>
                    </a:p>
                  </a:txBody>
                  <a:tcPr/>
                </a:tc>
                <a:tc>
                  <a:txBody>
                    <a:bodyPr/>
                    <a:lstStyle/>
                    <a:p>
                      <a:r>
                        <a:rPr lang="en-NO" sz="1600" dirty="0"/>
                        <a:t>0</a:t>
                      </a:r>
                    </a:p>
                  </a:txBody>
                  <a:tcPr/>
                </a:tc>
                <a:extLst>
                  <a:ext uri="{0D108BD9-81ED-4DB2-BD59-A6C34878D82A}">
                    <a16:rowId xmlns:a16="http://schemas.microsoft.com/office/drawing/2014/main" val="1166941770"/>
                  </a:ext>
                </a:extLst>
              </a:tr>
            </a:tbl>
          </a:graphicData>
        </a:graphic>
      </p:graphicFrame>
      <p:pic>
        <p:nvPicPr>
          <p:cNvPr id="2" name="Picture 1">
            <a:extLst>
              <a:ext uri="{FF2B5EF4-FFF2-40B4-BE49-F238E27FC236}">
                <a16:creationId xmlns:a16="http://schemas.microsoft.com/office/drawing/2014/main" id="{0E8721A0-304F-F8D2-D7B5-96FB6C95AFF0}"/>
              </a:ext>
            </a:extLst>
          </p:cNvPr>
          <p:cNvPicPr>
            <a:picLocks noChangeAspect="1"/>
          </p:cNvPicPr>
          <p:nvPr/>
        </p:nvPicPr>
        <p:blipFill>
          <a:blip r:embed="rId4"/>
          <a:stretch>
            <a:fillRect/>
          </a:stretch>
        </p:blipFill>
        <p:spPr>
          <a:xfrm>
            <a:off x="8827350" y="1400214"/>
            <a:ext cx="1187481" cy="700643"/>
          </a:xfrm>
          <a:prstGeom prst="rect">
            <a:avLst/>
          </a:prstGeom>
        </p:spPr>
      </p:pic>
      <p:sp>
        <p:nvSpPr>
          <p:cNvPr id="16" name="TextBox 15">
            <a:extLst>
              <a:ext uri="{FF2B5EF4-FFF2-40B4-BE49-F238E27FC236}">
                <a16:creationId xmlns:a16="http://schemas.microsoft.com/office/drawing/2014/main" id="{F9504A69-E553-6E13-9ABF-4BB4240B5238}"/>
              </a:ext>
            </a:extLst>
          </p:cNvPr>
          <p:cNvSpPr txBox="1"/>
          <p:nvPr/>
        </p:nvSpPr>
        <p:spPr>
          <a:xfrm>
            <a:off x="10456333" y="1569558"/>
            <a:ext cx="1557867" cy="369332"/>
          </a:xfrm>
          <a:prstGeom prst="rect">
            <a:avLst/>
          </a:prstGeom>
          <a:noFill/>
        </p:spPr>
        <p:txBody>
          <a:bodyPr wrap="square">
            <a:spAutoFit/>
          </a:bodyPr>
          <a:lstStyle/>
          <a:p>
            <a:r>
              <a:rPr lang="en-NO" dirty="0">
                <a:latin typeface="Times New Roman" panose="02020603050405020304" pitchFamily="18" charset="0"/>
                <a:cs typeface="Times New Roman" panose="02020603050405020304" pitchFamily="18" charset="0"/>
              </a:rPr>
              <a:t>Score: 93/100</a:t>
            </a:r>
            <a:endParaRPr lang="en-NO" dirty="0"/>
          </a:p>
        </p:txBody>
      </p:sp>
      <p:graphicFrame>
        <p:nvGraphicFramePr>
          <p:cNvPr id="21" name="Table 20">
            <a:extLst>
              <a:ext uri="{FF2B5EF4-FFF2-40B4-BE49-F238E27FC236}">
                <a16:creationId xmlns:a16="http://schemas.microsoft.com/office/drawing/2014/main" id="{57BA67E9-F7B3-ED91-F21F-18F9875C8B60}"/>
              </a:ext>
            </a:extLst>
          </p:cNvPr>
          <p:cNvGraphicFramePr>
            <a:graphicFrameLocks noGrp="1"/>
          </p:cNvGraphicFramePr>
          <p:nvPr>
            <p:extLst>
              <p:ext uri="{D42A27DB-BD31-4B8C-83A1-F6EECF244321}">
                <p14:modId xmlns:p14="http://schemas.microsoft.com/office/powerpoint/2010/main" val="3753129218"/>
              </p:ext>
            </p:extLst>
          </p:nvPr>
        </p:nvGraphicFramePr>
        <p:xfrm>
          <a:off x="6950851" y="2345296"/>
          <a:ext cx="4955836" cy="1465320"/>
        </p:xfrm>
        <a:graphic>
          <a:graphicData uri="http://schemas.openxmlformats.org/drawingml/2006/table">
            <a:tbl>
              <a:tblPr firstRow="1" bandRow="1">
                <a:tableStyleId>{5C22544A-7EE6-4342-B048-85BDC9FD1C3A}</a:tableStyleId>
              </a:tblPr>
              <a:tblGrid>
                <a:gridCol w="1238959">
                  <a:extLst>
                    <a:ext uri="{9D8B030D-6E8A-4147-A177-3AD203B41FA5}">
                      <a16:colId xmlns:a16="http://schemas.microsoft.com/office/drawing/2014/main" val="1235711855"/>
                    </a:ext>
                  </a:extLst>
                </a:gridCol>
                <a:gridCol w="1238959">
                  <a:extLst>
                    <a:ext uri="{9D8B030D-6E8A-4147-A177-3AD203B41FA5}">
                      <a16:colId xmlns:a16="http://schemas.microsoft.com/office/drawing/2014/main" val="3522939209"/>
                    </a:ext>
                  </a:extLst>
                </a:gridCol>
                <a:gridCol w="1238959">
                  <a:extLst>
                    <a:ext uri="{9D8B030D-6E8A-4147-A177-3AD203B41FA5}">
                      <a16:colId xmlns:a16="http://schemas.microsoft.com/office/drawing/2014/main" val="378045061"/>
                    </a:ext>
                  </a:extLst>
                </a:gridCol>
                <a:gridCol w="1238959">
                  <a:extLst>
                    <a:ext uri="{9D8B030D-6E8A-4147-A177-3AD203B41FA5}">
                      <a16:colId xmlns:a16="http://schemas.microsoft.com/office/drawing/2014/main" val="2403112845"/>
                    </a:ext>
                  </a:extLst>
                </a:gridCol>
              </a:tblGrid>
              <a:tr h="366330">
                <a:tc>
                  <a:txBody>
                    <a:bodyPr/>
                    <a:lstStyle/>
                    <a:p>
                      <a:endParaRPr lang="en-NO" sz="1600" dirty="0"/>
                    </a:p>
                  </a:txBody>
                  <a:tcPr/>
                </a:tc>
                <a:tc>
                  <a:txBody>
                    <a:bodyPr/>
                    <a:lstStyle/>
                    <a:p>
                      <a:r>
                        <a:rPr lang="en-NO" sz="1600" dirty="0"/>
                        <a:t>Easy</a:t>
                      </a:r>
                    </a:p>
                  </a:txBody>
                  <a:tcPr/>
                </a:tc>
                <a:tc>
                  <a:txBody>
                    <a:bodyPr/>
                    <a:lstStyle/>
                    <a:p>
                      <a:r>
                        <a:rPr lang="en-NO" sz="1600" dirty="0"/>
                        <a:t>Normal</a:t>
                      </a:r>
                    </a:p>
                  </a:txBody>
                  <a:tcPr/>
                </a:tc>
                <a:tc>
                  <a:txBody>
                    <a:bodyPr/>
                    <a:lstStyle/>
                    <a:p>
                      <a:r>
                        <a:rPr lang="en-NO" sz="1600" dirty="0"/>
                        <a:t>Hard</a:t>
                      </a:r>
                    </a:p>
                  </a:txBody>
                  <a:tcPr/>
                </a:tc>
                <a:extLst>
                  <a:ext uri="{0D108BD9-81ED-4DB2-BD59-A6C34878D82A}">
                    <a16:rowId xmlns:a16="http://schemas.microsoft.com/office/drawing/2014/main" val="1673882708"/>
                  </a:ext>
                </a:extLst>
              </a:tr>
              <a:tr h="366330">
                <a:tc>
                  <a:txBody>
                    <a:bodyPr/>
                    <a:lstStyle/>
                    <a:p>
                      <a:r>
                        <a:rPr lang="en-NO" sz="1600" dirty="0"/>
                        <a:t>TP+TN</a:t>
                      </a:r>
                    </a:p>
                  </a:txBody>
                  <a:tcPr/>
                </a:tc>
                <a:tc>
                  <a:txBody>
                    <a:bodyPr/>
                    <a:lstStyle/>
                    <a:p>
                      <a:r>
                        <a:rPr lang="en-NO" sz="1600" dirty="0"/>
                        <a:t>50</a:t>
                      </a:r>
                    </a:p>
                  </a:txBody>
                  <a:tcPr/>
                </a:tc>
                <a:tc>
                  <a:txBody>
                    <a:bodyPr/>
                    <a:lstStyle/>
                    <a:p>
                      <a:r>
                        <a:rPr lang="en-NO" sz="1600" dirty="0"/>
                        <a:t>42</a:t>
                      </a:r>
                    </a:p>
                  </a:txBody>
                  <a:tcPr/>
                </a:tc>
                <a:tc>
                  <a:txBody>
                    <a:bodyPr/>
                    <a:lstStyle/>
                    <a:p>
                      <a:r>
                        <a:rPr lang="en-NO" sz="1600" dirty="0"/>
                        <a:t>1</a:t>
                      </a:r>
                    </a:p>
                  </a:txBody>
                  <a:tcPr/>
                </a:tc>
                <a:extLst>
                  <a:ext uri="{0D108BD9-81ED-4DB2-BD59-A6C34878D82A}">
                    <a16:rowId xmlns:a16="http://schemas.microsoft.com/office/drawing/2014/main" val="3106080375"/>
                  </a:ext>
                </a:extLst>
              </a:tr>
              <a:tr h="366330">
                <a:tc>
                  <a:txBody>
                    <a:bodyPr/>
                    <a:lstStyle/>
                    <a:p>
                      <a:r>
                        <a:rPr lang="en-NO" sz="1600" dirty="0"/>
                        <a:t>FP</a:t>
                      </a:r>
                    </a:p>
                  </a:txBody>
                  <a:tcPr/>
                </a:tc>
                <a:tc>
                  <a:txBody>
                    <a:bodyPr/>
                    <a:lstStyle/>
                    <a:p>
                      <a:r>
                        <a:rPr lang="en-NO" sz="1600" dirty="0"/>
                        <a:t>0</a:t>
                      </a:r>
                    </a:p>
                  </a:txBody>
                  <a:tcPr/>
                </a:tc>
                <a:tc>
                  <a:txBody>
                    <a:bodyPr/>
                    <a:lstStyle/>
                    <a:p>
                      <a:r>
                        <a:rPr lang="en-NO" sz="1600" dirty="0"/>
                        <a:t>0</a:t>
                      </a:r>
                    </a:p>
                  </a:txBody>
                  <a:tcPr/>
                </a:tc>
                <a:tc>
                  <a:txBody>
                    <a:bodyPr/>
                    <a:lstStyle/>
                    <a:p>
                      <a:r>
                        <a:rPr lang="en-NO" sz="1600" dirty="0"/>
                        <a:t>1</a:t>
                      </a:r>
                    </a:p>
                  </a:txBody>
                  <a:tcPr/>
                </a:tc>
                <a:extLst>
                  <a:ext uri="{0D108BD9-81ED-4DB2-BD59-A6C34878D82A}">
                    <a16:rowId xmlns:a16="http://schemas.microsoft.com/office/drawing/2014/main" val="2190669266"/>
                  </a:ext>
                </a:extLst>
              </a:tr>
              <a:tr h="366330">
                <a:tc>
                  <a:txBody>
                    <a:bodyPr/>
                    <a:lstStyle/>
                    <a:p>
                      <a:r>
                        <a:rPr lang="en-NO" sz="1600" dirty="0"/>
                        <a:t>FN</a:t>
                      </a:r>
                    </a:p>
                  </a:txBody>
                  <a:tcPr/>
                </a:tc>
                <a:tc>
                  <a:txBody>
                    <a:bodyPr/>
                    <a:lstStyle/>
                    <a:p>
                      <a:r>
                        <a:rPr lang="en-NO" sz="1600" dirty="0"/>
                        <a:t>0</a:t>
                      </a:r>
                    </a:p>
                  </a:txBody>
                  <a:tcPr/>
                </a:tc>
                <a:tc>
                  <a:txBody>
                    <a:bodyPr/>
                    <a:lstStyle/>
                    <a:p>
                      <a:r>
                        <a:rPr lang="en-NO" sz="1600" dirty="0"/>
                        <a:t>3</a:t>
                      </a:r>
                    </a:p>
                  </a:txBody>
                  <a:tcPr/>
                </a:tc>
                <a:tc>
                  <a:txBody>
                    <a:bodyPr/>
                    <a:lstStyle/>
                    <a:p>
                      <a:r>
                        <a:rPr lang="en-NO" sz="1600" dirty="0"/>
                        <a:t>3</a:t>
                      </a:r>
                    </a:p>
                  </a:txBody>
                  <a:tcPr/>
                </a:tc>
                <a:extLst>
                  <a:ext uri="{0D108BD9-81ED-4DB2-BD59-A6C34878D82A}">
                    <a16:rowId xmlns:a16="http://schemas.microsoft.com/office/drawing/2014/main" val="1166941770"/>
                  </a:ext>
                </a:extLst>
              </a:tr>
            </a:tbl>
          </a:graphicData>
        </a:graphic>
      </p:graphicFrame>
      <p:sp>
        <p:nvSpPr>
          <p:cNvPr id="4" name="TextBox 3">
            <a:extLst>
              <a:ext uri="{FF2B5EF4-FFF2-40B4-BE49-F238E27FC236}">
                <a16:creationId xmlns:a16="http://schemas.microsoft.com/office/drawing/2014/main" id="{736A2D58-4276-0499-2D87-7BA07A2A10BB}"/>
              </a:ext>
            </a:extLst>
          </p:cNvPr>
          <p:cNvSpPr txBox="1"/>
          <p:nvPr/>
        </p:nvSpPr>
        <p:spPr>
          <a:xfrm>
            <a:off x="4552949" y="4405915"/>
            <a:ext cx="5903384" cy="830997"/>
          </a:xfrm>
          <a:prstGeom prst="rect">
            <a:avLst/>
          </a:prstGeom>
          <a:noFill/>
        </p:spPr>
        <p:txBody>
          <a:bodyPr wrap="square" rtlCol="0">
            <a:spAutoFit/>
          </a:bodyPr>
          <a:lstStyle/>
          <a:p>
            <a:r>
              <a:rPr lang="en-NO" sz="2400" dirty="0">
                <a:latin typeface="Times New Roman" panose="02020603050405020304" pitchFamily="18" charset="0"/>
                <a:cs typeface="Times New Roman" panose="02020603050405020304" pitchFamily="18" charset="0"/>
              </a:rPr>
              <a:t>Who (actually) did the better job?</a:t>
            </a:r>
          </a:p>
          <a:p>
            <a:r>
              <a:rPr lang="en-NO" sz="2400" dirty="0">
                <a:latin typeface="Times New Roman" panose="02020603050405020304" pitchFamily="18" charset="0"/>
                <a:cs typeface="Times New Roman" panose="02020603050405020304" pitchFamily="18" charset="0"/>
              </a:rPr>
              <a:t>What does lov… uncertainty got to do with it?</a:t>
            </a:r>
          </a:p>
        </p:txBody>
      </p:sp>
      <p:cxnSp>
        <p:nvCxnSpPr>
          <p:cNvPr id="13" name="Straight Arrow Connector 12">
            <a:extLst>
              <a:ext uri="{FF2B5EF4-FFF2-40B4-BE49-F238E27FC236}">
                <a16:creationId xmlns:a16="http://schemas.microsoft.com/office/drawing/2014/main" id="{14EAE3CD-BA8D-588D-6648-FD9F73D5416D}"/>
              </a:ext>
            </a:extLst>
          </p:cNvPr>
          <p:cNvCxnSpPr>
            <a:cxnSpLocks/>
          </p:cNvCxnSpPr>
          <p:nvPr/>
        </p:nvCxnSpPr>
        <p:spPr>
          <a:xfrm>
            <a:off x="5719482" y="3263154"/>
            <a:ext cx="83371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BF07610-88D3-30E3-AC96-7D94F085787A}"/>
              </a:ext>
            </a:extLst>
          </p:cNvPr>
          <p:cNvCxnSpPr>
            <a:cxnSpLocks/>
          </p:cNvCxnSpPr>
          <p:nvPr/>
        </p:nvCxnSpPr>
        <p:spPr>
          <a:xfrm>
            <a:off x="5719482" y="3657600"/>
            <a:ext cx="83371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422053D-347F-42D3-7837-F2199D642634}"/>
              </a:ext>
            </a:extLst>
          </p:cNvPr>
          <p:cNvSpPr txBox="1"/>
          <p:nvPr/>
        </p:nvSpPr>
        <p:spPr>
          <a:xfrm>
            <a:off x="5353487" y="2317069"/>
            <a:ext cx="168536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Disagreements?</a:t>
            </a:r>
            <a:endParaRPr lang="en-NO" dirty="0"/>
          </a:p>
        </p:txBody>
      </p:sp>
      <p:cxnSp>
        <p:nvCxnSpPr>
          <p:cNvPr id="26" name="Straight Arrow Connector 25">
            <a:extLst>
              <a:ext uri="{FF2B5EF4-FFF2-40B4-BE49-F238E27FC236}">
                <a16:creationId xmlns:a16="http://schemas.microsoft.com/office/drawing/2014/main" id="{53FD7937-AE93-E937-80CE-44729B2BFEBC}"/>
              </a:ext>
            </a:extLst>
          </p:cNvPr>
          <p:cNvCxnSpPr>
            <a:cxnSpLocks/>
          </p:cNvCxnSpPr>
          <p:nvPr/>
        </p:nvCxnSpPr>
        <p:spPr>
          <a:xfrm>
            <a:off x="5719482" y="2877671"/>
            <a:ext cx="83371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0D91E4B-C40A-A660-FFFE-9C9712E8300E}"/>
              </a:ext>
            </a:extLst>
          </p:cNvPr>
          <p:cNvSpPr txBox="1"/>
          <p:nvPr/>
        </p:nvSpPr>
        <p:spPr>
          <a:xfrm>
            <a:off x="7964500" y="735669"/>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
        <p:nvSpPr>
          <p:cNvPr id="27" name="TextBox 26">
            <a:extLst>
              <a:ext uri="{FF2B5EF4-FFF2-40B4-BE49-F238E27FC236}">
                <a16:creationId xmlns:a16="http://schemas.microsoft.com/office/drawing/2014/main" id="{6F0ACCDA-C5F3-0FF5-4666-3916794716D9}"/>
              </a:ext>
            </a:extLst>
          </p:cNvPr>
          <p:cNvSpPr txBox="1"/>
          <p:nvPr/>
        </p:nvSpPr>
        <p:spPr>
          <a:xfrm>
            <a:off x="1022779" y="735670"/>
            <a:ext cx="320472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doctor</a:t>
            </a:r>
          </a:p>
        </p:txBody>
      </p:sp>
      <p:sp>
        <p:nvSpPr>
          <p:cNvPr id="30" name="TextBox 29">
            <a:extLst>
              <a:ext uri="{FF2B5EF4-FFF2-40B4-BE49-F238E27FC236}">
                <a16:creationId xmlns:a16="http://schemas.microsoft.com/office/drawing/2014/main" id="{F4ACC7ED-1A5A-85A0-E86C-FDCCB8E6D0BF}"/>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spTree>
    <p:extLst>
      <p:ext uri="{BB962C8B-B14F-4D97-AF65-F5344CB8AC3E}">
        <p14:creationId xmlns:p14="http://schemas.microsoft.com/office/powerpoint/2010/main" val="3516406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050BCCC-7206-DE12-D264-3F08EC798187}"/>
              </a:ext>
            </a:extLst>
          </p:cNvPr>
          <p:cNvSpPr/>
          <p:nvPr/>
        </p:nvSpPr>
        <p:spPr>
          <a:xfrm>
            <a:off x="1575293" y="3829931"/>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Freeform 4">
            <a:extLst>
              <a:ext uri="{FF2B5EF4-FFF2-40B4-BE49-F238E27FC236}">
                <a16:creationId xmlns:a16="http://schemas.microsoft.com/office/drawing/2014/main" id="{BA384037-7864-097E-9DF5-51902C3FAC56}"/>
              </a:ext>
            </a:extLst>
          </p:cNvPr>
          <p:cNvSpPr/>
          <p:nvPr/>
        </p:nvSpPr>
        <p:spPr>
          <a:xfrm>
            <a:off x="1727693" y="3982332"/>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78D579B1-0B76-F64F-5759-DC5BE45343EA}"/>
              </a:ext>
            </a:extLst>
          </p:cNvPr>
          <p:cNvSpPr/>
          <p:nvPr/>
        </p:nvSpPr>
        <p:spPr>
          <a:xfrm>
            <a:off x="2108693" y="3982371"/>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7" name="Straight Connector 6">
            <a:extLst>
              <a:ext uri="{FF2B5EF4-FFF2-40B4-BE49-F238E27FC236}">
                <a16:creationId xmlns:a16="http://schemas.microsoft.com/office/drawing/2014/main" id="{7F25495A-A2DF-0DAE-317B-86EA379A7188}"/>
              </a:ext>
            </a:extLst>
          </p:cNvPr>
          <p:cNvCxnSpPr>
            <a:cxnSpLocks/>
          </p:cNvCxnSpPr>
          <p:nvPr/>
        </p:nvCxnSpPr>
        <p:spPr>
          <a:xfrm flipV="1">
            <a:off x="1891296" y="4181998"/>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58FFA10-60A6-E3EB-2293-DA706DB2D149}"/>
              </a:ext>
            </a:extLst>
          </p:cNvPr>
          <p:cNvCxnSpPr>
            <a:cxnSpLocks/>
          </p:cNvCxnSpPr>
          <p:nvPr/>
        </p:nvCxnSpPr>
        <p:spPr>
          <a:xfrm flipV="1">
            <a:off x="1891296" y="4074370"/>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C9E9951-773F-0EE7-E948-49E21A849D17}"/>
              </a:ext>
            </a:extLst>
          </p:cNvPr>
          <p:cNvCxnSpPr>
            <a:cxnSpLocks/>
          </p:cNvCxnSpPr>
          <p:nvPr/>
        </p:nvCxnSpPr>
        <p:spPr>
          <a:xfrm>
            <a:off x="1891296" y="4181998"/>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F4D6B33-FDE7-8DAE-31A6-342FA638750C}"/>
              </a:ext>
            </a:extLst>
          </p:cNvPr>
          <p:cNvSpPr/>
          <p:nvPr/>
        </p:nvSpPr>
        <p:spPr>
          <a:xfrm flipV="1">
            <a:off x="1780168" y="400549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Oval 10">
            <a:extLst>
              <a:ext uri="{FF2B5EF4-FFF2-40B4-BE49-F238E27FC236}">
                <a16:creationId xmlns:a16="http://schemas.microsoft.com/office/drawing/2014/main" id="{913E11C1-020B-2C59-5F1D-91A6899BAD5B}"/>
              </a:ext>
            </a:extLst>
          </p:cNvPr>
          <p:cNvSpPr/>
          <p:nvPr/>
        </p:nvSpPr>
        <p:spPr>
          <a:xfrm flipV="1">
            <a:off x="2167634" y="4005490"/>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extLst>
              <p:ext uri="{D42A27DB-BD31-4B8C-83A1-F6EECF244321}">
                <p14:modId xmlns:p14="http://schemas.microsoft.com/office/powerpoint/2010/main" val="2907635436"/>
              </p:ext>
            </p:extLst>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xmlns="">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4"/>
                <a:stretch>
                  <a:fillRect b="-3333"/>
                </a:stretch>
              </a:blipFill>
            </p:spPr>
            <p:txBody>
              <a:bodyPr/>
              <a:lstStyle/>
              <a:p>
                <a:r>
                  <a:rPr lang="en-NO">
                    <a:noFill/>
                  </a:rPr>
                  <a:t> </a:t>
                </a:r>
              </a:p>
            </p:txBody>
          </p:sp>
        </mc:Fallback>
      </mc:AlternateContent>
      <p:pic>
        <p:nvPicPr>
          <p:cNvPr id="32" name="Picture 31">
            <a:extLst>
              <a:ext uri="{FF2B5EF4-FFF2-40B4-BE49-F238E27FC236}">
                <a16:creationId xmlns:a16="http://schemas.microsoft.com/office/drawing/2014/main" id="{9D46F2E8-D070-59A8-CA33-F76166882E8E}"/>
              </a:ext>
            </a:extLst>
          </p:cNvPr>
          <p:cNvPicPr>
            <a:picLocks noChangeAspect="1"/>
          </p:cNvPicPr>
          <p:nvPr/>
        </p:nvPicPr>
        <p:blipFill>
          <a:blip r:embed="rId5"/>
          <a:stretch>
            <a:fillRect/>
          </a:stretch>
        </p:blipFill>
        <p:spPr>
          <a:xfrm rot="5400000">
            <a:off x="4035222" y="3965346"/>
            <a:ext cx="734123" cy="667867"/>
          </a:xfrm>
          <a:prstGeom prst="rect">
            <a:avLst/>
          </a:prstGeom>
        </p:spPr>
      </p:pic>
      <p:sp>
        <p:nvSpPr>
          <p:cNvPr id="41" name="TextBox 40">
            <a:extLst>
              <a:ext uri="{FF2B5EF4-FFF2-40B4-BE49-F238E27FC236}">
                <a16:creationId xmlns:a16="http://schemas.microsoft.com/office/drawing/2014/main" id="{1B973E37-7565-2E88-68EA-6DEF1DF7346E}"/>
              </a:ext>
            </a:extLst>
          </p:cNvPr>
          <p:cNvSpPr txBox="1"/>
          <p:nvPr/>
        </p:nvSpPr>
        <p:spPr>
          <a:xfrm>
            <a:off x="4050237" y="3276835"/>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p:sp>
        <p:nvSpPr>
          <p:cNvPr id="56" name="TextBox 55">
            <a:extLst>
              <a:ext uri="{FF2B5EF4-FFF2-40B4-BE49-F238E27FC236}">
                <a16:creationId xmlns:a16="http://schemas.microsoft.com/office/drawing/2014/main" id="{C44C072D-FF0D-ACDB-3F53-047338BFA691}"/>
              </a:ext>
            </a:extLst>
          </p:cNvPr>
          <p:cNvSpPr txBox="1"/>
          <p:nvPr/>
        </p:nvSpPr>
        <p:spPr>
          <a:xfrm>
            <a:off x="1619017" y="3276835"/>
            <a:ext cx="97013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doctor</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1B4C35F-89EE-6F16-6F94-0525DDDDE9F0}"/>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59" name="TextBox 58">
                <a:extLst>
                  <a:ext uri="{FF2B5EF4-FFF2-40B4-BE49-F238E27FC236}">
                    <a16:creationId xmlns:a16="http://schemas.microsoft.com/office/drawing/2014/main" id="{11B4C35F-89EE-6F16-6F94-0525DDDDE9F0}"/>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6"/>
                <a:stretch>
                  <a:fillRect l="-3883" r="-4854" b="-40909"/>
                </a:stretch>
              </a:blipFill>
            </p:spPr>
            <p:txBody>
              <a:bodyPr/>
              <a:lstStyle/>
              <a:p>
                <a:r>
                  <a:rPr lang="en-NO">
                    <a:noFill/>
                  </a:rPr>
                  <a:t> </a:t>
                </a:r>
              </a:p>
            </p:txBody>
          </p:sp>
        </mc:Fallback>
      </mc:AlternateContent>
      <p:cxnSp>
        <p:nvCxnSpPr>
          <p:cNvPr id="64" name="Straight Arrow Connector 63">
            <a:extLst>
              <a:ext uri="{FF2B5EF4-FFF2-40B4-BE49-F238E27FC236}">
                <a16:creationId xmlns:a16="http://schemas.microsoft.com/office/drawing/2014/main" id="{5E337ADD-3D16-3341-5ED0-5B5211D32BAE}"/>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185DFD3-81B0-F4C3-18DD-DA79FDCE5824}"/>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F6B1176-9731-91B9-D0C0-9CEDF9582B1F}"/>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66" name="TextBox 65">
                <a:extLst>
                  <a:ext uri="{FF2B5EF4-FFF2-40B4-BE49-F238E27FC236}">
                    <a16:creationId xmlns:a16="http://schemas.microsoft.com/office/drawing/2014/main" id="{3F6B1176-9731-91B9-D0C0-9CEDF9582B1F}"/>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7"/>
                <a:stretch>
                  <a:fillRect l="-3922" r="-5882" b="-39130"/>
                </a:stretch>
              </a:blipFill>
            </p:spPr>
            <p:txBody>
              <a:bodyPr/>
              <a:lstStyle/>
              <a:p>
                <a:r>
                  <a:rPr lang="en-NO">
                    <a:noFill/>
                  </a:rPr>
                  <a:t> </a:t>
                </a:r>
              </a:p>
            </p:txBody>
          </p:sp>
        </mc:Fallback>
      </mc:AlternateContent>
      <p:cxnSp>
        <p:nvCxnSpPr>
          <p:cNvPr id="67" name="Straight Connector 66">
            <a:extLst>
              <a:ext uri="{FF2B5EF4-FFF2-40B4-BE49-F238E27FC236}">
                <a16:creationId xmlns:a16="http://schemas.microsoft.com/office/drawing/2014/main" id="{4049F3A2-57A4-769D-57C9-1F5EF5906097}"/>
              </a:ext>
            </a:extLst>
          </p:cNvPr>
          <p:cNvCxnSpPr>
            <a:cxnSpLocks/>
          </p:cNvCxnSpPr>
          <p:nvPr/>
        </p:nvCxnSpPr>
        <p:spPr>
          <a:xfrm>
            <a:off x="4617323" y="529014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A1B10FA-9512-F637-8582-FD456DC33646}"/>
              </a:ext>
            </a:extLst>
          </p:cNvPr>
          <p:cNvCxnSpPr>
            <a:cxnSpLocks/>
          </p:cNvCxnSpPr>
          <p:nvPr/>
        </p:nvCxnSpPr>
        <p:spPr>
          <a:xfrm>
            <a:off x="4244509" y="5760083"/>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A4A16FFA-C16A-9707-7176-D91A0EC35F44}"/>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69" name="TextBox 68">
                <a:extLst>
                  <a:ext uri="{FF2B5EF4-FFF2-40B4-BE49-F238E27FC236}">
                    <a16:creationId xmlns:a16="http://schemas.microsoft.com/office/drawing/2014/main" id="{A4A16FFA-C16A-9707-7176-D91A0EC35F44}"/>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8"/>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76E8741-EC7D-ADC4-04CC-349F1FC9FF4E}"/>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70" name="TextBox 69">
                <a:extLst>
                  <a:ext uri="{FF2B5EF4-FFF2-40B4-BE49-F238E27FC236}">
                    <a16:creationId xmlns:a16="http://schemas.microsoft.com/office/drawing/2014/main" id="{576E8741-EC7D-ADC4-04CC-349F1FC9FF4E}"/>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9"/>
                <a:stretch>
                  <a:fillRect r="-17391"/>
                </a:stretch>
              </a:blipFill>
            </p:spPr>
            <p:txBody>
              <a:bodyPr/>
              <a:lstStyle/>
              <a:p>
                <a:r>
                  <a:rPr lang="en-NO">
                    <a:noFill/>
                  </a:rPr>
                  <a:t> </a:t>
                </a:r>
              </a:p>
            </p:txBody>
          </p:sp>
        </mc:Fallback>
      </mc:AlternateContent>
      <p:cxnSp>
        <p:nvCxnSpPr>
          <p:cNvPr id="71" name="Straight Connector 70">
            <a:extLst>
              <a:ext uri="{FF2B5EF4-FFF2-40B4-BE49-F238E27FC236}">
                <a16:creationId xmlns:a16="http://schemas.microsoft.com/office/drawing/2014/main" id="{DE4B263D-CF83-251D-6CBE-29B0C1C81A04}"/>
              </a:ext>
            </a:extLst>
          </p:cNvPr>
          <p:cNvCxnSpPr>
            <a:cxnSpLocks/>
          </p:cNvCxnSpPr>
          <p:nvPr/>
        </p:nvCxnSpPr>
        <p:spPr>
          <a:xfrm>
            <a:off x="4068350" y="5422816"/>
            <a:ext cx="860349"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2D5EE83-04D3-1E35-FB3B-EB992C8A8BA6}"/>
              </a:ext>
            </a:extLst>
          </p:cNvPr>
          <p:cNvSpPr txBox="1"/>
          <p:nvPr/>
        </p:nvSpPr>
        <p:spPr>
          <a:xfrm>
            <a:off x="4899699" y="5284316"/>
            <a:ext cx="1523174" cy="276999"/>
          </a:xfrm>
          <a:prstGeom prst="rect">
            <a:avLst/>
          </a:prstGeom>
          <a:noFill/>
        </p:spPr>
        <p:txBody>
          <a:bodyPr wrap="none" rtlCol="0">
            <a:spAutoFit/>
          </a:bodyPr>
          <a:lstStyle/>
          <a:p>
            <a:r>
              <a:rPr lang="en-NO" sz="1200" dirty="0">
                <a:solidFill>
                  <a:schemeClr val="bg1"/>
                </a:solidFill>
              </a:rPr>
              <a:t>Decicion boundry</a:t>
            </a:r>
          </a:p>
        </p:txBody>
      </p:sp>
      <p:cxnSp>
        <p:nvCxnSpPr>
          <p:cNvPr id="2" name="Straight Arrow Connector 1">
            <a:extLst>
              <a:ext uri="{FF2B5EF4-FFF2-40B4-BE49-F238E27FC236}">
                <a16:creationId xmlns:a16="http://schemas.microsoft.com/office/drawing/2014/main" id="{8FC7C1E4-6E4D-446A-C8C0-86F4FE4FC670}"/>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541A61C6-0CB9-4E3D-3A87-D9C1EFBC2405}"/>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F0D808-BCB5-63CF-2D9D-6011A680F976}"/>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1A22FB-D0B3-8558-2E97-0A626754067C}"/>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20947D-4C29-938F-5B53-1C4792BA6C5E}"/>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15" name="TextBox 14">
                <a:extLst>
                  <a:ext uri="{FF2B5EF4-FFF2-40B4-BE49-F238E27FC236}">
                    <a16:creationId xmlns:a16="http://schemas.microsoft.com/office/drawing/2014/main" id="{D720947D-4C29-938F-5B53-1C4792BA6C5E}"/>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10"/>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A5536EE-BCBF-DFCA-C45D-AE2633D9D470}"/>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17" name="TextBox 16">
                <a:extLst>
                  <a:ext uri="{FF2B5EF4-FFF2-40B4-BE49-F238E27FC236}">
                    <a16:creationId xmlns:a16="http://schemas.microsoft.com/office/drawing/2014/main" id="{EA5536EE-BCBF-DFCA-C45D-AE2633D9D470}"/>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11"/>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71DC42-6116-9B1B-0774-A6C1FBFA9CC2}"/>
                  </a:ext>
                </a:extLst>
              </p:cNvPr>
              <p:cNvSpPr txBox="1"/>
              <p:nvPr/>
            </p:nvSpPr>
            <p:spPr>
              <a:xfrm>
                <a:off x="7010399" y="1954077"/>
                <a:ext cx="24473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𝑙𝑎𝑠𝑠</m:t>
                      </m:r>
                      <m:r>
                        <a:rPr lang="nb-NO" b="0" i="1" smtClean="0">
                          <a:latin typeface="Cambria Math" panose="02040503050406030204" pitchFamily="18" charset="0"/>
                        </a:rPr>
                        <m:t>)=</m:t>
                      </m:r>
                      <m:r>
                        <a:rPr lang="nb-NO" b="0" i="1" smtClean="0">
                          <a:latin typeface="Cambria Math" panose="02040503050406030204" pitchFamily="18" charset="0"/>
                        </a:rPr>
                        <m:t>𝑃</m:t>
                      </m:r>
                      <m:r>
                        <a:rPr lang="nb-NO" b="0" i="1" smtClean="0">
                          <a:latin typeface="Cambria Math" panose="02040503050406030204" pitchFamily="18" charset="0"/>
                        </a:rPr>
                        <m:t>(</m:t>
                      </m:r>
                      <m:r>
                        <a:rPr lang="nb-NO" b="0" i="1" smtClean="0">
                          <a:latin typeface="Cambria Math" panose="02040503050406030204" pitchFamily="18" charset="0"/>
                        </a:rPr>
                        <m:t>𝑜𝑠𝑖𝑡𝑖𝑣𝑒</m:t>
                      </m:r>
                      <m:r>
                        <a:rPr lang="nb-NO" b="0" i="1" smtClean="0">
                          <a:latin typeface="Cambria Math" panose="02040503050406030204" pitchFamily="18" charset="0"/>
                        </a:rPr>
                        <m:t>)</m:t>
                      </m:r>
                    </m:oMath>
                  </m:oMathPara>
                </a14:m>
                <a:endParaRPr lang="en-NO" dirty="0"/>
              </a:p>
            </p:txBody>
          </p:sp>
        </mc:Choice>
        <mc:Fallback xmlns="">
          <p:sp>
            <p:nvSpPr>
              <p:cNvPr id="19" name="TextBox 18">
                <a:extLst>
                  <a:ext uri="{FF2B5EF4-FFF2-40B4-BE49-F238E27FC236}">
                    <a16:creationId xmlns:a16="http://schemas.microsoft.com/office/drawing/2014/main" id="{5671DC42-6116-9B1B-0774-A6C1FBFA9CC2}"/>
                  </a:ext>
                </a:extLst>
              </p:cNvPr>
              <p:cNvSpPr txBox="1">
                <a:spLocks noRot="1" noChangeAspect="1" noMove="1" noResize="1" noEditPoints="1" noAdjustHandles="1" noChangeArrowheads="1" noChangeShapeType="1" noTextEdit="1"/>
              </p:cNvSpPr>
              <p:nvPr/>
            </p:nvSpPr>
            <p:spPr>
              <a:xfrm>
                <a:off x="7010399" y="1954077"/>
                <a:ext cx="2447366" cy="369332"/>
              </a:xfrm>
              <a:prstGeom prst="rect">
                <a:avLst/>
              </a:prstGeom>
              <a:blipFill>
                <a:blip r:embed="rId12"/>
                <a:stretch>
                  <a:fillRect b="-20690"/>
                </a:stretch>
              </a:blipFill>
            </p:spPr>
            <p:txBody>
              <a:bodyPr/>
              <a:lstStyle/>
              <a:p>
                <a:r>
                  <a:rPr lang="en-NO">
                    <a:noFill/>
                  </a:rPr>
                  <a:t> </a:t>
                </a:r>
              </a:p>
            </p:txBody>
          </p:sp>
        </mc:Fallback>
      </mc:AlternateContent>
      <p:sp>
        <p:nvSpPr>
          <p:cNvPr id="18" name="TextBox 17">
            <a:extLst>
              <a:ext uri="{FF2B5EF4-FFF2-40B4-BE49-F238E27FC236}">
                <a16:creationId xmlns:a16="http://schemas.microsoft.com/office/drawing/2014/main" id="{4C0295A7-49CA-5A80-9B7C-5356CA6AF625}"/>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spTree>
    <p:extLst>
      <p:ext uri="{BB962C8B-B14F-4D97-AF65-F5344CB8AC3E}">
        <p14:creationId xmlns:p14="http://schemas.microsoft.com/office/powerpoint/2010/main" val="3577701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xmlns="">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5"/>
                <a:stretch>
                  <a:fillRect b="-3333"/>
                </a:stretch>
              </a:blipFill>
            </p:spPr>
            <p:txBody>
              <a:bodyPr/>
              <a:lstStyle/>
              <a:p>
                <a:r>
                  <a:rPr lang="en-NO">
                    <a:noFill/>
                  </a:rPr>
                  <a:t> </a:t>
                </a:r>
              </a:p>
            </p:txBody>
          </p:sp>
        </mc:Fallback>
      </mc:AlternateContent>
      <p:cxnSp>
        <p:nvCxnSpPr>
          <p:cNvPr id="25" name="Straight Arrow Connector 24">
            <a:extLst>
              <a:ext uri="{FF2B5EF4-FFF2-40B4-BE49-F238E27FC236}">
                <a16:creationId xmlns:a16="http://schemas.microsoft.com/office/drawing/2014/main" id="{197070A3-040D-F1A8-E62A-BEC25D95CE8D}"/>
              </a:ext>
            </a:extLst>
          </p:cNvPr>
          <p:cNvCxnSpPr>
            <a:cxnSpLocks/>
          </p:cNvCxnSpPr>
          <p:nvPr/>
        </p:nvCxnSpPr>
        <p:spPr>
          <a:xfrm>
            <a:off x="9019043"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CE22DD-F2C2-3E03-F210-6308C941A052}"/>
              </a:ext>
            </a:extLst>
          </p:cNvPr>
          <p:cNvCxnSpPr>
            <a:cxnSpLocks/>
          </p:cNvCxnSpPr>
          <p:nvPr/>
        </p:nvCxnSpPr>
        <p:spPr>
          <a:xfrm flipV="1">
            <a:off x="9019043"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BCB073F-70BD-BD36-7891-23108BCC7FF0}"/>
                  </a:ext>
                </a:extLst>
              </p:cNvPr>
              <p:cNvSpPr txBox="1"/>
              <p:nvPr/>
            </p:nvSpPr>
            <p:spPr>
              <a:xfrm>
                <a:off x="7678820"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27" name="TextBox 26">
                <a:extLst>
                  <a:ext uri="{FF2B5EF4-FFF2-40B4-BE49-F238E27FC236}">
                    <a16:creationId xmlns:a16="http://schemas.microsoft.com/office/drawing/2014/main" id="{EBCB073F-70BD-BD36-7891-23108BCC7FF0}"/>
                  </a:ext>
                </a:extLst>
              </p:cNvPr>
              <p:cNvSpPr txBox="1">
                <a:spLocks noRot="1" noChangeAspect="1" noMove="1" noResize="1" noEditPoints="1" noAdjustHandles="1" noChangeArrowheads="1" noChangeShapeType="1" noTextEdit="1"/>
              </p:cNvSpPr>
              <p:nvPr/>
            </p:nvSpPr>
            <p:spPr>
              <a:xfrm>
                <a:off x="7678820" y="5167068"/>
                <a:ext cx="1293880" cy="276999"/>
              </a:xfrm>
              <a:prstGeom prst="rect">
                <a:avLst/>
              </a:prstGeom>
              <a:blipFill>
                <a:blip r:embed="rId6"/>
                <a:stretch>
                  <a:fillRect l="-3883" r="-5825" b="-40909"/>
                </a:stretch>
              </a:blipFill>
            </p:spPr>
            <p:txBody>
              <a:bodyPr/>
              <a:lstStyle/>
              <a:p>
                <a:r>
                  <a:rPr lang="en-NO">
                    <a:noFill/>
                  </a:rPr>
                  <a:t> </a:t>
                </a:r>
              </a:p>
            </p:txBody>
          </p:sp>
        </mc:Fallback>
      </mc:AlternateContent>
      <p:cxnSp>
        <p:nvCxnSpPr>
          <p:cNvPr id="28" name="Straight Connector 27">
            <a:extLst>
              <a:ext uri="{FF2B5EF4-FFF2-40B4-BE49-F238E27FC236}">
                <a16:creationId xmlns:a16="http://schemas.microsoft.com/office/drawing/2014/main" id="{414C65FC-BFFF-C419-5E67-DB0789A79503}"/>
              </a:ext>
            </a:extLst>
          </p:cNvPr>
          <p:cNvCxnSpPr>
            <a:cxnSpLocks/>
          </p:cNvCxnSpPr>
          <p:nvPr/>
        </p:nvCxnSpPr>
        <p:spPr>
          <a:xfrm>
            <a:off x="9612101" y="5209589"/>
            <a:ext cx="0" cy="53818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987495-F99E-FE96-40E4-A740E6563B3C}"/>
              </a:ext>
            </a:extLst>
          </p:cNvPr>
          <p:cNvCxnSpPr>
            <a:cxnSpLocks/>
          </p:cNvCxnSpPr>
          <p:nvPr/>
        </p:nvCxnSpPr>
        <p:spPr>
          <a:xfrm>
            <a:off x="9251368" y="5209589"/>
            <a:ext cx="0" cy="53818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D2C605-4BA0-2213-73E0-857B2A94C588}"/>
                  </a:ext>
                </a:extLst>
              </p:cNvPr>
              <p:cNvSpPr txBox="1"/>
              <p:nvPr/>
            </p:nvSpPr>
            <p:spPr>
              <a:xfrm>
                <a:off x="9083420"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30" name="TextBox 29">
                <a:extLst>
                  <a:ext uri="{FF2B5EF4-FFF2-40B4-BE49-F238E27FC236}">
                    <a16:creationId xmlns:a16="http://schemas.microsoft.com/office/drawing/2014/main" id="{B1D2C605-4BA0-2213-73E0-857B2A94C588}"/>
                  </a:ext>
                </a:extLst>
              </p:cNvPr>
              <p:cNvSpPr txBox="1">
                <a:spLocks noRot="1" noChangeAspect="1" noMove="1" noResize="1" noEditPoints="1" noAdjustHandles="1" noChangeArrowheads="1" noChangeShapeType="1" noTextEdit="1"/>
              </p:cNvSpPr>
              <p:nvPr/>
            </p:nvSpPr>
            <p:spPr>
              <a:xfrm>
                <a:off x="9083420" y="5899749"/>
                <a:ext cx="289043" cy="369332"/>
              </a:xfrm>
              <a:prstGeom prst="rect">
                <a:avLst/>
              </a:prstGeom>
              <a:blipFill>
                <a:blip r:embed="rId7"/>
                <a:stretch>
                  <a:fillRect r="-869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F40A732-F582-847E-DC51-3624C6CB5C91}"/>
                  </a:ext>
                </a:extLst>
              </p:cNvPr>
              <p:cNvSpPr txBox="1"/>
              <p:nvPr/>
            </p:nvSpPr>
            <p:spPr>
              <a:xfrm>
                <a:off x="945981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1" name="TextBox 30">
                <a:extLst>
                  <a:ext uri="{FF2B5EF4-FFF2-40B4-BE49-F238E27FC236}">
                    <a16:creationId xmlns:a16="http://schemas.microsoft.com/office/drawing/2014/main" id="{3F40A732-F582-847E-DC51-3624C6CB5C91}"/>
                  </a:ext>
                </a:extLst>
              </p:cNvPr>
              <p:cNvSpPr txBox="1">
                <a:spLocks noRot="1" noChangeAspect="1" noMove="1" noResize="1" noEditPoints="1" noAdjustHandles="1" noChangeArrowheads="1" noChangeShapeType="1" noTextEdit="1"/>
              </p:cNvSpPr>
              <p:nvPr/>
            </p:nvSpPr>
            <p:spPr>
              <a:xfrm>
                <a:off x="9459813" y="5899749"/>
                <a:ext cx="289043" cy="369332"/>
              </a:xfrm>
              <a:prstGeom prst="rect">
                <a:avLst/>
              </a:prstGeom>
              <a:blipFill>
                <a:blip r:embed="rId8"/>
                <a:stretch>
                  <a:fillRect r="-16667"/>
                </a:stretch>
              </a:blipFill>
            </p:spPr>
            <p:txBody>
              <a:bodyPr/>
              <a:lstStyle/>
              <a:p>
                <a:r>
                  <a:rPr lang="en-NO">
                    <a:noFill/>
                  </a:rPr>
                  <a:t> </a:t>
                </a:r>
              </a:p>
            </p:txBody>
          </p:sp>
        </mc:Fallback>
      </mc:AlternateContent>
      <p:cxnSp>
        <p:nvCxnSpPr>
          <p:cNvPr id="42" name="Straight Arrow Connector 41">
            <a:extLst>
              <a:ext uri="{FF2B5EF4-FFF2-40B4-BE49-F238E27FC236}">
                <a16:creationId xmlns:a16="http://schemas.microsoft.com/office/drawing/2014/main" id="{8314C94E-D2E3-E281-C12A-9E2DADD1DBB6}"/>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B595DD-99C7-73F1-7CB8-CEFAC4E66582}"/>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5C365C-C048-ED65-F298-34C922C0B5C6}"/>
              </a:ext>
            </a:extLst>
          </p:cNvPr>
          <p:cNvCxnSpPr>
            <a:cxnSpLocks/>
          </p:cNvCxnSpPr>
          <p:nvPr/>
        </p:nvCxnSpPr>
        <p:spPr>
          <a:xfrm>
            <a:off x="4617323" y="529014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CFCA9F-1A76-0299-FCA2-4B0A6E5AF0ED}"/>
              </a:ext>
            </a:extLst>
          </p:cNvPr>
          <p:cNvCxnSpPr>
            <a:cxnSpLocks/>
          </p:cNvCxnSpPr>
          <p:nvPr/>
        </p:nvCxnSpPr>
        <p:spPr>
          <a:xfrm>
            <a:off x="4244509" y="5760083"/>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3393F16-8386-D180-AD91-B21F5651E052}"/>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47" name="TextBox 46">
                <a:extLst>
                  <a:ext uri="{FF2B5EF4-FFF2-40B4-BE49-F238E27FC236}">
                    <a16:creationId xmlns:a16="http://schemas.microsoft.com/office/drawing/2014/main" id="{63393F16-8386-D180-AD91-B21F5651E052}"/>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10"/>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3ECC6E-8DCE-FFD1-BE18-060738596E3C}"/>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48" name="TextBox 47">
                <a:extLst>
                  <a:ext uri="{FF2B5EF4-FFF2-40B4-BE49-F238E27FC236}">
                    <a16:creationId xmlns:a16="http://schemas.microsoft.com/office/drawing/2014/main" id="{AB3ECC6E-8DCE-FFD1-BE18-060738596E3C}"/>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11"/>
                <a:stretch>
                  <a:fillRect r="-17391"/>
                </a:stretch>
              </a:blipFill>
            </p:spPr>
            <p:txBody>
              <a:bodyPr/>
              <a:lstStyle/>
              <a:p>
                <a:r>
                  <a:rPr lang="en-NO">
                    <a:noFill/>
                  </a:rPr>
                  <a:t> </a:t>
                </a:r>
              </a:p>
            </p:txBody>
          </p:sp>
        </mc:Fallback>
      </mc:AlternateContent>
      <p:cxnSp>
        <p:nvCxnSpPr>
          <p:cNvPr id="49" name="Straight Connector 48">
            <a:extLst>
              <a:ext uri="{FF2B5EF4-FFF2-40B4-BE49-F238E27FC236}">
                <a16:creationId xmlns:a16="http://schemas.microsoft.com/office/drawing/2014/main" id="{EEAF8E1B-B680-64C9-2ADE-C9CD78CB6BD0}"/>
              </a:ext>
            </a:extLst>
          </p:cNvPr>
          <p:cNvCxnSpPr>
            <a:cxnSpLocks/>
          </p:cNvCxnSpPr>
          <p:nvPr/>
        </p:nvCxnSpPr>
        <p:spPr>
          <a:xfrm>
            <a:off x="4068350" y="5422816"/>
            <a:ext cx="860349"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909DDEB-CBDF-CA4B-94C5-51435A838626}"/>
              </a:ext>
            </a:extLst>
          </p:cNvPr>
          <p:cNvSpPr txBox="1"/>
          <p:nvPr/>
        </p:nvSpPr>
        <p:spPr>
          <a:xfrm>
            <a:off x="4899699" y="5284316"/>
            <a:ext cx="1523174" cy="276999"/>
          </a:xfrm>
          <a:prstGeom prst="rect">
            <a:avLst/>
          </a:prstGeom>
          <a:noFill/>
        </p:spPr>
        <p:txBody>
          <a:bodyPr wrap="none" rtlCol="0">
            <a:spAutoFit/>
          </a:bodyPr>
          <a:lstStyle/>
          <a:p>
            <a:r>
              <a:rPr lang="en-NO" sz="1200" dirty="0">
                <a:solidFill>
                  <a:schemeClr val="bg1"/>
                </a:solidFill>
              </a:rPr>
              <a:t>Decicion boundry</a:t>
            </a:r>
          </a:p>
        </p:txBody>
      </p:sp>
      <p:cxnSp>
        <p:nvCxnSpPr>
          <p:cNvPr id="2" name="Straight Arrow Connector 1">
            <a:extLst>
              <a:ext uri="{FF2B5EF4-FFF2-40B4-BE49-F238E27FC236}">
                <a16:creationId xmlns:a16="http://schemas.microsoft.com/office/drawing/2014/main" id="{A87F53ED-F3D2-15AC-CFB7-B528B0812735}"/>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8802045B-64F7-859F-7209-E23F61AD08E6}"/>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D06846E-0595-37A3-A4AF-A0E8DBF256B1}"/>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3DA4ED-6E90-5ED2-57BD-876D2B5119C6}"/>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949EE0-1893-0B9E-5108-4775FF51416C}"/>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15" name="TextBox 14">
                <a:extLst>
                  <a:ext uri="{FF2B5EF4-FFF2-40B4-BE49-F238E27FC236}">
                    <a16:creationId xmlns:a16="http://schemas.microsoft.com/office/drawing/2014/main" id="{C8949EE0-1893-0B9E-5108-4775FF51416C}"/>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12"/>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C21EF3C-CDF7-A6D2-6643-5E7B1BECDCC4}"/>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3" name="TextBox 32">
                <a:extLst>
                  <a:ext uri="{FF2B5EF4-FFF2-40B4-BE49-F238E27FC236}">
                    <a16:creationId xmlns:a16="http://schemas.microsoft.com/office/drawing/2014/main" id="{3C21EF3C-CDF7-A6D2-6643-5E7B1BECDCC4}"/>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8"/>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9832C27-40A2-A1AF-F613-1665BB7BF8B1}"/>
                  </a:ext>
                </a:extLst>
              </p:cNvPr>
              <p:cNvSpPr txBox="1"/>
              <p:nvPr/>
            </p:nvSpPr>
            <p:spPr>
              <a:xfrm>
                <a:off x="7010400" y="1954077"/>
                <a:ext cx="822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𝑃</m:t>
                      </m:r>
                    </m:oMath>
                  </m:oMathPara>
                </a14:m>
                <a:endParaRPr lang="en-NO" dirty="0"/>
              </a:p>
            </p:txBody>
          </p:sp>
        </mc:Choice>
        <mc:Fallback xmlns="">
          <p:sp>
            <p:nvSpPr>
              <p:cNvPr id="17" name="TextBox 16">
                <a:extLst>
                  <a:ext uri="{FF2B5EF4-FFF2-40B4-BE49-F238E27FC236}">
                    <a16:creationId xmlns:a16="http://schemas.microsoft.com/office/drawing/2014/main" id="{89832C27-40A2-A1AF-F613-1665BB7BF8B1}"/>
                  </a:ext>
                </a:extLst>
              </p:cNvPr>
              <p:cNvSpPr txBox="1">
                <a:spLocks noRot="1" noChangeAspect="1" noMove="1" noResize="1" noEditPoints="1" noAdjustHandles="1" noChangeArrowheads="1" noChangeShapeType="1" noTextEdit="1"/>
              </p:cNvSpPr>
              <p:nvPr/>
            </p:nvSpPr>
            <p:spPr>
              <a:xfrm>
                <a:off x="7010400" y="1954077"/>
                <a:ext cx="822960" cy="369332"/>
              </a:xfrm>
              <a:prstGeom prst="rect">
                <a:avLst/>
              </a:prstGeom>
              <a:blipFill>
                <a:blip r:embed="rId13"/>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017705A-2DAE-B477-459B-8087C19DAEFF}"/>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22" name="TextBox 21">
                <a:extLst>
                  <a:ext uri="{FF2B5EF4-FFF2-40B4-BE49-F238E27FC236}">
                    <a16:creationId xmlns:a16="http://schemas.microsoft.com/office/drawing/2014/main" id="{F017705A-2DAE-B477-459B-8087C19DAEFF}"/>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14"/>
                <a:stretch>
                  <a:fillRect l="-3883" r="-4854"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BD35C5-88DE-9217-D10F-5B46E5391F0B}"/>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23" name="TextBox 22">
                <a:extLst>
                  <a:ext uri="{FF2B5EF4-FFF2-40B4-BE49-F238E27FC236}">
                    <a16:creationId xmlns:a16="http://schemas.microsoft.com/office/drawing/2014/main" id="{EBBD35C5-88DE-9217-D10F-5B46E5391F0B}"/>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15"/>
                <a:stretch>
                  <a:fillRect l="-3922" r="-5882" b="-39130"/>
                </a:stretch>
              </a:blipFill>
            </p:spPr>
            <p:txBody>
              <a:bodyPr/>
              <a:lstStyle/>
              <a:p>
                <a:r>
                  <a:rPr lang="en-NO">
                    <a:noFill/>
                  </a:rPr>
                  <a:t> </a:t>
                </a:r>
              </a:p>
            </p:txBody>
          </p:sp>
        </mc:Fallback>
      </mc:AlternateContent>
      <p:sp>
        <p:nvSpPr>
          <p:cNvPr id="18" name="Freeform 17">
            <a:extLst>
              <a:ext uri="{FF2B5EF4-FFF2-40B4-BE49-F238E27FC236}">
                <a16:creationId xmlns:a16="http://schemas.microsoft.com/office/drawing/2014/main" id="{599BE50A-F6D9-F564-1A2A-91CF36D0507C}"/>
              </a:ext>
            </a:extLst>
          </p:cNvPr>
          <p:cNvSpPr/>
          <p:nvPr/>
        </p:nvSpPr>
        <p:spPr>
          <a:xfrm>
            <a:off x="1575293" y="3829931"/>
            <a:ext cx="914400" cy="704213"/>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Freeform 18">
            <a:extLst>
              <a:ext uri="{FF2B5EF4-FFF2-40B4-BE49-F238E27FC236}">
                <a16:creationId xmlns:a16="http://schemas.microsoft.com/office/drawing/2014/main" id="{2B6C9338-DA5B-7CE1-D5E2-5D3673F8CF7D}"/>
              </a:ext>
            </a:extLst>
          </p:cNvPr>
          <p:cNvSpPr/>
          <p:nvPr/>
        </p:nvSpPr>
        <p:spPr>
          <a:xfrm>
            <a:off x="1727693" y="3982332"/>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Freeform 20">
            <a:extLst>
              <a:ext uri="{FF2B5EF4-FFF2-40B4-BE49-F238E27FC236}">
                <a16:creationId xmlns:a16="http://schemas.microsoft.com/office/drawing/2014/main" id="{2DE27A8D-742D-2726-1601-5573350C31F4}"/>
              </a:ext>
            </a:extLst>
          </p:cNvPr>
          <p:cNvSpPr/>
          <p:nvPr/>
        </p:nvSpPr>
        <p:spPr>
          <a:xfrm>
            <a:off x="2108693" y="3982371"/>
            <a:ext cx="163603" cy="92038"/>
          </a:xfrm>
          <a:custGeom>
            <a:avLst/>
            <a:gdLst>
              <a:gd name="connsiteX0" fmla="*/ 501354 w 847409"/>
              <a:gd name="connsiteY0" fmla="*/ 33735 h 567651"/>
              <a:gd name="connsiteX1" fmla="*/ 143008 w 847409"/>
              <a:gd name="connsiteY1" fmla="*/ 33735 h 567651"/>
              <a:gd name="connsiteX2" fmla="*/ 19440 w 847409"/>
              <a:gd name="connsiteY2" fmla="*/ 367368 h 567651"/>
              <a:gd name="connsiteX3" fmla="*/ 526067 w 847409"/>
              <a:gd name="connsiteY3" fmla="*/ 565076 h 567651"/>
              <a:gd name="connsiteX4" fmla="*/ 847343 w 847409"/>
              <a:gd name="connsiteY4" fmla="*/ 231443 h 567651"/>
              <a:gd name="connsiteX5" fmla="*/ 501354 w 847409"/>
              <a:gd name="connsiteY5" fmla="*/ 33735 h 56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409" h="567651">
                <a:moveTo>
                  <a:pt x="501354" y="33735"/>
                </a:moveTo>
                <a:cubicBezTo>
                  <a:pt x="383965" y="784"/>
                  <a:pt x="223327" y="-21871"/>
                  <a:pt x="143008" y="33735"/>
                </a:cubicBezTo>
                <a:cubicBezTo>
                  <a:pt x="62689" y="89341"/>
                  <a:pt x="-44403" y="278811"/>
                  <a:pt x="19440" y="367368"/>
                </a:cubicBezTo>
                <a:cubicBezTo>
                  <a:pt x="83283" y="455925"/>
                  <a:pt x="388083" y="587730"/>
                  <a:pt x="526067" y="565076"/>
                </a:cubicBezTo>
                <a:cubicBezTo>
                  <a:pt x="664051" y="542422"/>
                  <a:pt x="851462" y="317940"/>
                  <a:pt x="847343" y="231443"/>
                </a:cubicBezTo>
                <a:cubicBezTo>
                  <a:pt x="843224" y="144946"/>
                  <a:pt x="618743" y="66686"/>
                  <a:pt x="501354" y="3373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24" name="Straight Connector 23">
            <a:extLst>
              <a:ext uri="{FF2B5EF4-FFF2-40B4-BE49-F238E27FC236}">
                <a16:creationId xmlns:a16="http://schemas.microsoft.com/office/drawing/2014/main" id="{9B5CBADF-49DD-5948-86F7-2DA38DEB4241}"/>
              </a:ext>
            </a:extLst>
          </p:cNvPr>
          <p:cNvCxnSpPr>
            <a:cxnSpLocks/>
          </p:cNvCxnSpPr>
          <p:nvPr/>
        </p:nvCxnSpPr>
        <p:spPr>
          <a:xfrm flipV="1">
            <a:off x="1891296" y="4181998"/>
            <a:ext cx="196326" cy="139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C5DA674-A219-A646-D292-14A1009F11FF}"/>
              </a:ext>
            </a:extLst>
          </p:cNvPr>
          <p:cNvCxnSpPr>
            <a:cxnSpLocks/>
          </p:cNvCxnSpPr>
          <p:nvPr/>
        </p:nvCxnSpPr>
        <p:spPr>
          <a:xfrm flipV="1">
            <a:off x="1891296" y="4074370"/>
            <a:ext cx="71629" cy="1076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84F9FC-1F9D-E674-3E14-AD80D3399D40}"/>
              </a:ext>
            </a:extLst>
          </p:cNvPr>
          <p:cNvCxnSpPr>
            <a:cxnSpLocks/>
          </p:cNvCxnSpPr>
          <p:nvPr/>
        </p:nvCxnSpPr>
        <p:spPr>
          <a:xfrm>
            <a:off x="1891296" y="4181998"/>
            <a:ext cx="71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F0BB6600-E077-6AD4-D81F-E770E91BC5D5}"/>
              </a:ext>
            </a:extLst>
          </p:cNvPr>
          <p:cNvSpPr/>
          <p:nvPr/>
        </p:nvSpPr>
        <p:spPr>
          <a:xfrm flipV="1">
            <a:off x="1780168" y="400549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886F3C51-7141-651A-7167-C22975D334ED}"/>
              </a:ext>
            </a:extLst>
          </p:cNvPr>
          <p:cNvSpPr/>
          <p:nvPr/>
        </p:nvSpPr>
        <p:spPr>
          <a:xfrm flipV="1">
            <a:off x="2167634" y="4005490"/>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38" name="Picture 37">
            <a:extLst>
              <a:ext uri="{FF2B5EF4-FFF2-40B4-BE49-F238E27FC236}">
                <a16:creationId xmlns:a16="http://schemas.microsoft.com/office/drawing/2014/main" id="{BEC9BD0D-7095-3C7D-084B-185832E6CB19}"/>
              </a:ext>
            </a:extLst>
          </p:cNvPr>
          <p:cNvPicPr>
            <a:picLocks noChangeAspect="1"/>
          </p:cNvPicPr>
          <p:nvPr/>
        </p:nvPicPr>
        <p:blipFill>
          <a:blip r:embed="rId16"/>
          <a:stretch>
            <a:fillRect/>
          </a:stretch>
        </p:blipFill>
        <p:spPr>
          <a:xfrm rot="5400000">
            <a:off x="4035222" y="3965346"/>
            <a:ext cx="734123" cy="667867"/>
          </a:xfrm>
          <a:prstGeom prst="rect">
            <a:avLst/>
          </a:prstGeom>
        </p:spPr>
      </p:pic>
      <p:sp>
        <p:nvSpPr>
          <p:cNvPr id="39" name="TextBox 38">
            <a:extLst>
              <a:ext uri="{FF2B5EF4-FFF2-40B4-BE49-F238E27FC236}">
                <a16:creationId xmlns:a16="http://schemas.microsoft.com/office/drawing/2014/main" id="{D7A67333-C165-283A-F5E9-9E4DDF8DA40E}"/>
              </a:ext>
            </a:extLst>
          </p:cNvPr>
          <p:cNvSpPr txBox="1"/>
          <p:nvPr/>
        </p:nvSpPr>
        <p:spPr>
          <a:xfrm>
            <a:off x="4050237" y="3276835"/>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p:sp>
        <p:nvSpPr>
          <p:cNvPr id="40" name="TextBox 39">
            <a:extLst>
              <a:ext uri="{FF2B5EF4-FFF2-40B4-BE49-F238E27FC236}">
                <a16:creationId xmlns:a16="http://schemas.microsoft.com/office/drawing/2014/main" id="{ACAE3E5F-6F4B-7239-7451-921E29710B8B}"/>
              </a:ext>
            </a:extLst>
          </p:cNvPr>
          <p:cNvSpPr txBox="1"/>
          <p:nvPr/>
        </p:nvSpPr>
        <p:spPr>
          <a:xfrm>
            <a:off x="1619017" y="3276835"/>
            <a:ext cx="97013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doctor</a:t>
            </a:r>
          </a:p>
        </p:txBody>
      </p:sp>
      <p:sp>
        <p:nvSpPr>
          <p:cNvPr id="4" name="TextBox 3">
            <a:extLst>
              <a:ext uri="{FF2B5EF4-FFF2-40B4-BE49-F238E27FC236}">
                <a16:creationId xmlns:a16="http://schemas.microsoft.com/office/drawing/2014/main" id="{8E16CFF8-CBEC-2EF6-0C95-E29DF3598351}"/>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spTree>
    <p:extLst>
      <p:ext uri="{BB962C8B-B14F-4D97-AF65-F5344CB8AC3E}">
        <p14:creationId xmlns:p14="http://schemas.microsoft.com/office/powerpoint/2010/main" val="707780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xmlns="">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4"/>
                <a:stretch>
                  <a:fillRect b="-3333"/>
                </a:stretch>
              </a:blipFill>
            </p:spPr>
            <p:txBody>
              <a:bodyPr/>
              <a:lstStyle/>
              <a:p>
                <a:r>
                  <a:rPr lang="en-NO">
                    <a:noFill/>
                  </a:rPr>
                  <a:t> </a:t>
                </a:r>
              </a:p>
            </p:txBody>
          </p:sp>
        </mc:Fallback>
      </mc:AlternateContent>
      <p:cxnSp>
        <p:nvCxnSpPr>
          <p:cNvPr id="25" name="Straight Arrow Connector 24">
            <a:extLst>
              <a:ext uri="{FF2B5EF4-FFF2-40B4-BE49-F238E27FC236}">
                <a16:creationId xmlns:a16="http://schemas.microsoft.com/office/drawing/2014/main" id="{197070A3-040D-F1A8-E62A-BEC25D95CE8D}"/>
              </a:ext>
            </a:extLst>
          </p:cNvPr>
          <p:cNvCxnSpPr>
            <a:cxnSpLocks/>
          </p:cNvCxnSpPr>
          <p:nvPr/>
        </p:nvCxnSpPr>
        <p:spPr>
          <a:xfrm>
            <a:off x="9019043"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CE22DD-F2C2-3E03-F210-6308C941A052}"/>
              </a:ext>
            </a:extLst>
          </p:cNvPr>
          <p:cNvCxnSpPr>
            <a:cxnSpLocks/>
          </p:cNvCxnSpPr>
          <p:nvPr/>
        </p:nvCxnSpPr>
        <p:spPr>
          <a:xfrm flipV="1">
            <a:off x="9019043"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4C65FC-BFFF-C419-5E67-DB0789A79503}"/>
              </a:ext>
            </a:extLst>
          </p:cNvPr>
          <p:cNvCxnSpPr>
            <a:cxnSpLocks/>
          </p:cNvCxnSpPr>
          <p:nvPr/>
        </p:nvCxnSpPr>
        <p:spPr>
          <a:xfrm>
            <a:off x="9612101" y="5209589"/>
            <a:ext cx="0" cy="53818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987495-F99E-FE96-40E4-A740E6563B3C}"/>
              </a:ext>
            </a:extLst>
          </p:cNvPr>
          <p:cNvCxnSpPr>
            <a:cxnSpLocks/>
          </p:cNvCxnSpPr>
          <p:nvPr/>
        </p:nvCxnSpPr>
        <p:spPr>
          <a:xfrm>
            <a:off x="9251368" y="5209589"/>
            <a:ext cx="0" cy="53818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D2C605-4BA0-2213-73E0-857B2A94C588}"/>
                  </a:ext>
                </a:extLst>
              </p:cNvPr>
              <p:cNvSpPr txBox="1"/>
              <p:nvPr/>
            </p:nvSpPr>
            <p:spPr>
              <a:xfrm>
                <a:off x="9083420"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30" name="TextBox 29">
                <a:extLst>
                  <a:ext uri="{FF2B5EF4-FFF2-40B4-BE49-F238E27FC236}">
                    <a16:creationId xmlns:a16="http://schemas.microsoft.com/office/drawing/2014/main" id="{B1D2C605-4BA0-2213-73E0-857B2A94C588}"/>
                  </a:ext>
                </a:extLst>
              </p:cNvPr>
              <p:cNvSpPr txBox="1">
                <a:spLocks noRot="1" noChangeAspect="1" noMove="1" noResize="1" noEditPoints="1" noAdjustHandles="1" noChangeArrowheads="1" noChangeShapeType="1" noTextEdit="1"/>
              </p:cNvSpPr>
              <p:nvPr/>
            </p:nvSpPr>
            <p:spPr>
              <a:xfrm>
                <a:off x="9083420" y="5899749"/>
                <a:ext cx="289043" cy="369332"/>
              </a:xfrm>
              <a:prstGeom prst="rect">
                <a:avLst/>
              </a:prstGeom>
              <a:blipFill>
                <a:blip r:embed="rId5"/>
                <a:stretch>
                  <a:fillRect r="-869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F40A732-F582-847E-DC51-3624C6CB5C91}"/>
                  </a:ext>
                </a:extLst>
              </p:cNvPr>
              <p:cNvSpPr txBox="1"/>
              <p:nvPr/>
            </p:nvSpPr>
            <p:spPr>
              <a:xfrm>
                <a:off x="945981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1" name="TextBox 30">
                <a:extLst>
                  <a:ext uri="{FF2B5EF4-FFF2-40B4-BE49-F238E27FC236}">
                    <a16:creationId xmlns:a16="http://schemas.microsoft.com/office/drawing/2014/main" id="{3F40A732-F582-847E-DC51-3624C6CB5C91}"/>
                  </a:ext>
                </a:extLst>
              </p:cNvPr>
              <p:cNvSpPr txBox="1">
                <a:spLocks noRot="1" noChangeAspect="1" noMove="1" noResize="1" noEditPoints="1" noAdjustHandles="1" noChangeArrowheads="1" noChangeShapeType="1" noTextEdit="1"/>
              </p:cNvSpPr>
              <p:nvPr/>
            </p:nvSpPr>
            <p:spPr>
              <a:xfrm>
                <a:off x="9459813" y="5899749"/>
                <a:ext cx="289043" cy="369332"/>
              </a:xfrm>
              <a:prstGeom prst="rect">
                <a:avLst/>
              </a:prstGeom>
              <a:blipFill>
                <a:blip r:embed="rId6"/>
                <a:stretch>
                  <a:fillRect r="-16667"/>
                </a:stretch>
              </a:blipFill>
            </p:spPr>
            <p:txBody>
              <a:bodyPr/>
              <a:lstStyle/>
              <a:p>
                <a:r>
                  <a:rPr lang="en-NO">
                    <a:noFill/>
                  </a:rPr>
                  <a:t> </a:t>
                </a:r>
              </a:p>
            </p:txBody>
          </p:sp>
        </mc:Fallback>
      </mc:AlternateContent>
      <p:cxnSp>
        <p:nvCxnSpPr>
          <p:cNvPr id="42" name="Straight Arrow Connector 41">
            <a:extLst>
              <a:ext uri="{FF2B5EF4-FFF2-40B4-BE49-F238E27FC236}">
                <a16:creationId xmlns:a16="http://schemas.microsoft.com/office/drawing/2014/main" id="{8314C94E-D2E3-E281-C12A-9E2DADD1DBB6}"/>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B595DD-99C7-73F1-7CB8-CEFAC4E66582}"/>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5C365C-C048-ED65-F298-34C922C0B5C6}"/>
              </a:ext>
            </a:extLst>
          </p:cNvPr>
          <p:cNvCxnSpPr>
            <a:cxnSpLocks/>
          </p:cNvCxnSpPr>
          <p:nvPr/>
        </p:nvCxnSpPr>
        <p:spPr>
          <a:xfrm>
            <a:off x="4617323" y="529014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CFCA9F-1A76-0299-FCA2-4B0A6E5AF0ED}"/>
              </a:ext>
            </a:extLst>
          </p:cNvPr>
          <p:cNvCxnSpPr>
            <a:cxnSpLocks/>
          </p:cNvCxnSpPr>
          <p:nvPr/>
        </p:nvCxnSpPr>
        <p:spPr>
          <a:xfrm>
            <a:off x="4244509" y="5760083"/>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3393F16-8386-D180-AD91-B21F5651E052}"/>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47" name="TextBox 46">
                <a:extLst>
                  <a:ext uri="{FF2B5EF4-FFF2-40B4-BE49-F238E27FC236}">
                    <a16:creationId xmlns:a16="http://schemas.microsoft.com/office/drawing/2014/main" id="{63393F16-8386-D180-AD91-B21F5651E052}"/>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8"/>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3ECC6E-8DCE-FFD1-BE18-060738596E3C}"/>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48" name="TextBox 47">
                <a:extLst>
                  <a:ext uri="{FF2B5EF4-FFF2-40B4-BE49-F238E27FC236}">
                    <a16:creationId xmlns:a16="http://schemas.microsoft.com/office/drawing/2014/main" id="{AB3ECC6E-8DCE-FFD1-BE18-060738596E3C}"/>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9"/>
                <a:stretch>
                  <a:fillRect r="-17391"/>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942F111-AD99-A715-C17B-7BCCB64F44FA}"/>
                  </a:ext>
                </a:extLst>
              </p:cNvPr>
              <p:cNvSpPr txBox="1"/>
              <p:nvPr/>
            </p:nvSpPr>
            <p:spPr>
              <a:xfrm>
                <a:off x="5594035" y="5132644"/>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sz="2800" dirty="0"/>
              </a:p>
            </p:txBody>
          </p:sp>
        </mc:Choice>
        <mc:Fallback xmlns="">
          <p:sp>
            <p:nvSpPr>
              <p:cNvPr id="40" name="TextBox 39">
                <a:extLst>
                  <a:ext uri="{FF2B5EF4-FFF2-40B4-BE49-F238E27FC236}">
                    <a16:creationId xmlns:a16="http://schemas.microsoft.com/office/drawing/2014/main" id="{7942F111-AD99-A715-C17B-7BCCB64F44FA}"/>
                  </a:ext>
                </a:extLst>
              </p:cNvPr>
              <p:cNvSpPr txBox="1">
                <a:spLocks noRot="1" noChangeAspect="1" noMove="1" noResize="1" noEditPoints="1" noAdjustHandles="1" noChangeArrowheads="1" noChangeShapeType="1" noTextEdit="1"/>
              </p:cNvSpPr>
              <p:nvPr/>
            </p:nvSpPr>
            <p:spPr>
              <a:xfrm>
                <a:off x="5594035" y="5132644"/>
                <a:ext cx="368691" cy="430887"/>
              </a:xfrm>
              <a:prstGeom prst="rect">
                <a:avLst/>
              </a:prstGeom>
              <a:blipFill>
                <a:blip r:embed="rId10"/>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1E3AD85-DA61-EC7F-38CA-0E0EE3E6AD06}"/>
                  </a:ext>
                </a:extLst>
              </p:cNvPr>
              <p:cNvSpPr txBox="1"/>
              <p:nvPr/>
            </p:nvSpPr>
            <p:spPr>
              <a:xfrm>
                <a:off x="6609649" y="5209589"/>
                <a:ext cx="4007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dirty="0"/>
              </a:p>
            </p:txBody>
          </p:sp>
        </mc:Choice>
        <mc:Fallback xmlns="">
          <p:sp>
            <p:nvSpPr>
              <p:cNvPr id="50" name="TextBox 49">
                <a:extLst>
                  <a:ext uri="{FF2B5EF4-FFF2-40B4-BE49-F238E27FC236}">
                    <a16:creationId xmlns:a16="http://schemas.microsoft.com/office/drawing/2014/main" id="{61E3AD85-DA61-EC7F-38CA-0E0EE3E6AD06}"/>
                  </a:ext>
                </a:extLst>
              </p:cNvPr>
              <p:cNvSpPr txBox="1">
                <a:spLocks noRot="1" noChangeAspect="1" noMove="1" noResize="1" noEditPoints="1" noAdjustHandles="1" noChangeArrowheads="1" noChangeShapeType="1" noTextEdit="1"/>
              </p:cNvSpPr>
              <p:nvPr/>
            </p:nvSpPr>
            <p:spPr>
              <a:xfrm>
                <a:off x="6609649" y="5209589"/>
                <a:ext cx="400751" cy="430887"/>
              </a:xfrm>
              <a:prstGeom prst="rect">
                <a:avLst/>
              </a:prstGeom>
              <a:blipFill>
                <a:blip r:embed="rId11"/>
                <a:stretch>
                  <a:fillRect l="-9375" r="-12500"/>
                </a:stretch>
              </a:blipFill>
            </p:spPr>
            <p:txBody>
              <a:bodyPr/>
              <a:lstStyle/>
              <a:p>
                <a:r>
                  <a:rPr lang="en-NO">
                    <a:noFill/>
                  </a:rPr>
                  <a:t> </a:t>
                </a:r>
              </a:p>
            </p:txBody>
          </p:sp>
        </mc:Fallback>
      </mc:AlternateContent>
      <p:sp>
        <p:nvSpPr>
          <p:cNvPr id="52" name="TextBox 51">
            <a:extLst>
              <a:ext uri="{FF2B5EF4-FFF2-40B4-BE49-F238E27FC236}">
                <a16:creationId xmlns:a16="http://schemas.microsoft.com/office/drawing/2014/main" id="{478A8A65-3830-5036-78C6-D606AA748A8F}"/>
              </a:ext>
            </a:extLst>
          </p:cNvPr>
          <p:cNvSpPr txBox="1"/>
          <p:nvPr/>
        </p:nvSpPr>
        <p:spPr>
          <a:xfrm>
            <a:off x="5464142" y="4106359"/>
            <a:ext cx="5638082" cy="369332"/>
          </a:xfrm>
          <a:prstGeom prst="rect">
            <a:avLst/>
          </a:prstGeom>
          <a:noFill/>
        </p:spPr>
        <p:txBody>
          <a:bodyPr wrap="none" rtlCol="0">
            <a:spAutoFit/>
          </a:bodyPr>
          <a:lstStyle/>
          <a:p>
            <a:r>
              <a:rPr lang="en-NO" dirty="0"/>
              <a:t>100/1000/10000 …. </a:t>
            </a:r>
            <a:r>
              <a:rPr lang="en-GB" dirty="0"/>
              <a:t>P</a:t>
            </a:r>
            <a:r>
              <a:rPr lang="en-NO" dirty="0"/>
              <a:t>redictions from different NNs</a:t>
            </a:r>
          </a:p>
        </p:txBody>
      </p:sp>
      <p:cxnSp>
        <p:nvCxnSpPr>
          <p:cNvPr id="4" name="Straight Arrow Connector 3">
            <a:extLst>
              <a:ext uri="{FF2B5EF4-FFF2-40B4-BE49-F238E27FC236}">
                <a16:creationId xmlns:a16="http://schemas.microsoft.com/office/drawing/2014/main" id="{4D4F9995-B12B-9E21-6C19-664201998A83}"/>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19146C-3B81-2113-DCA1-C9EB661B3B7A}"/>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0FB407-0EC5-E888-5B27-5B0CECA1C4FE}"/>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47596F-ACCE-5376-8317-079FB02C8D6B}"/>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390486-49C0-C8F0-26BD-21068869DA1A}"/>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8" name="TextBox 7">
                <a:extLst>
                  <a:ext uri="{FF2B5EF4-FFF2-40B4-BE49-F238E27FC236}">
                    <a16:creationId xmlns:a16="http://schemas.microsoft.com/office/drawing/2014/main" id="{F2390486-49C0-C8F0-26BD-21068869DA1A}"/>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12"/>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3AFC9E-110A-8F2A-8149-C0912718D97A}"/>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9" name="TextBox 8">
                <a:extLst>
                  <a:ext uri="{FF2B5EF4-FFF2-40B4-BE49-F238E27FC236}">
                    <a16:creationId xmlns:a16="http://schemas.microsoft.com/office/drawing/2014/main" id="{D13AFC9E-110A-8F2A-8149-C0912718D97A}"/>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6"/>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4F7623-6E01-0FCD-53C4-7CE43AEF6B21}"/>
                  </a:ext>
                </a:extLst>
              </p:cNvPr>
              <p:cNvSpPr txBox="1"/>
              <p:nvPr/>
            </p:nvSpPr>
            <p:spPr>
              <a:xfrm>
                <a:off x="7010400" y="1954077"/>
                <a:ext cx="822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𝑃</m:t>
                      </m:r>
                    </m:oMath>
                  </m:oMathPara>
                </a14:m>
                <a:endParaRPr lang="en-NO" dirty="0"/>
              </a:p>
            </p:txBody>
          </p:sp>
        </mc:Choice>
        <mc:Fallback xmlns="">
          <p:sp>
            <p:nvSpPr>
              <p:cNvPr id="10" name="TextBox 9">
                <a:extLst>
                  <a:ext uri="{FF2B5EF4-FFF2-40B4-BE49-F238E27FC236}">
                    <a16:creationId xmlns:a16="http://schemas.microsoft.com/office/drawing/2014/main" id="{814F7623-6E01-0FCD-53C4-7CE43AEF6B21}"/>
                  </a:ext>
                </a:extLst>
              </p:cNvPr>
              <p:cNvSpPr txBox="1">
                <a:spLocks noRot="1" noChangeAspect="1" noMove="1" noResize="1" noEditPoints="1" noAdjustHandles="1" noChangeArrowheads="1" noChangeShapeType="1" noTextEdit="1"/>
              </p:cNvSpPr>
              <p:nvPr/>
            </p:nvSpPr>
            <p:spPr>
              <a:xfrm>
                <a:off x="7010400" y="1954077"/>
                <a:ext cx="822960" cy="369332"/>
              </a:xfrm>
              <a:prstGeom prst="rect">
                <a:avLst/>
              </a:prstGeom>
              <a:blipFill>
                <a:blip r:embed="rId13"/>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5E5690-F96C-FE1E-0590-A099B5463E4C}"/>
                  </a:ext>
                </a:extLst>
              </p:cNvPr>
              <p:cNvSpPr txBox="1"/>
              <p:nvPr/>
            </p:nvSpPr>
            <p:spPr>
              <a:xfrm>
                <a:off x="7678820"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1" name="TextBox 10">
                <a:extLst>
                  <a:ext uri="{FF2B5EF4-FFF2-40B4-BE49-F238E27FC236}">
                    <a16:creationId xmlns:a16="http://schemas.microsoft.com/office/drawing/2014/main" id="{DC5E5690-F96C-FE1E-0590-A099B5463E4C}"/>
                  </a:ext>
                </a:extLst>
              </p:cNvPr>
              <p:cNvSpPr txBox="1">
                <a:spLocks noRot="1" noChangeAspect="1" noMove="1" noResize="1" noEditPoints="1" noAdjustHandles="1" noChangeArrowheads="1" noChangeShapeType="1" noTextEdit="1"/>
              </p:cNvSpPr>
              <p:nvPr/>
            </p:nvSpPr>
            <p:spPr>
              <a:xfrm>
                <a:off x="7678820" y="5167068"/>
                <a:ext cx="1293880" cy="276999"/>
              </a:xfrm>
              <a:prstGeom prst="rect">
                <a:avLst/>
              </a:prstGeom>
              <a:blipFill>
                <a:blip r:embed="rId14"/>
                <a:stretch>
                  <a:fillRect l="-3883" r="-5825"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2F7695-E7D4-354B-2029-DBF04A86D319}"/>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2" name="TextBox 11">
                <a:extLst>
                  <a:ext uri="{FF2B5EF4-FFF2-40B4-BE49-F238E27FC236}">
                    <a16:creationId xmlns:a16="http://schemas.microsoft.com/office/drawing/2014/main" id="{4F2F7695-E7D4-354B-2029-DBF04A86D319}"/>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15"/>
                <a:stretch>
                  <a:fillRect l="-3883" r="-4854"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72B5E4-B527-BB91-CD0B-5BF5884B349D}"/>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4" name="TextBox 13">
                <a:extLst>
                  <a:ext uri="{FF2B5EF4-FFF2-40B4-BE49-F238E27FC236}">
                    <a16:creationId xmlns:a16="http://schemas.microsoft.com/office/drawing/2014/main" id="{6072B5E4-B527-BB91-CD0B-5BF5884B349D}"/>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16"/>
                <a:stretch>
                  <a:fillRect l="-3922" r="-5882" b="-39130"/>
                </a:stretch>
              </a:blipFill>
            </p:spPr>
            <p:txBody>
              <a:bodyPr/>
              <a:lstStyle/>
              <a:p>
                <a:r>
                  <a:rPr lang="en-NO">
                    <a:noFill/>
                  </a:rPr>
                  <a:t> </a:t>
                </a:r>
              </a:p>
            </p:txBody>
          </p:sp>
        </mc:Fallback>
      </mc:AlternateContent>
      <p:pic>
        <p:nvPicPr>
          <p:cNvPr id="27" name="Picture 26">
            <a:extLst>
              <a:ext uri="{FF2B5EF4-FFF2-40B4-BE49-F238E27FC236}">
                <a16:creationId xmlns:a16="http://schemas.microsoft.com/office/drawing/2014/main" id="{AF20269E-6D8C-E2E3-8144-145C1338E5ED}"/>
              </a:ext>
            </a:extLst>
          </p:cNvPr>
          <p:cNvPicPr>
            <a:picLocks noChangeAspect="1"/>
          </p:cNvPicPr>
          <p:nvPr/>
        </p:nvPicPr>
        <p:blipFill>
          <a:blip r:embed="rId17"/>
          <a:stretch>
            <a:fillRect/>
          </a:stretch>
        </p:blipFill>
        <p:spPr>
          <a:xfrm rot="5400000">
            <a:off x="4035222" y="3965346"/>
            <a:ext cx="734123" cy="667867"/>
          </a:xfrm>
          <a:prstGeom prst="rect">
            <a:avLst/>
          </a:prstGeom>
        </p:spPr>
      </p:pic>
      <p:sp>
        <p:nvSpPr>
          <p:cNvPr id="33" name="TextBox 32">
            <a:extLst>
              <a:ext uri="{FF2B5EF4-FFF2-40B4-BE49-F238E27FC236}">
                <a16:creationId xmlns:a16="http://schemas.microsoft.com/office/drawing/2014/main" id="{BB1CD784-FCF6-C364-FC83-B4B22B6A8DF3}"/>
              </a:ext>
            </a:extLst>
          </p:cNvPr>
          <p:cNvSpPr txBox="1"/>
          <p:nvPr/>
        </p:nvSpPr>
        <p:spPr>
          <a:xfrm>
            <a:off x="4050237" y="3276835"/>
            <a:ext cx="784189"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NN2</a:t>
            </a:r>
          </a:p>
        </p:txBody>
      </p:sp>
      <p:pic>
        <p:nvPicPr>
          <p:cNvPr id="2" name="Picture 1">
            <a:extLst>
              <a:ext uri="{FF2B5EF4-FFF2-40B4-BE49-F238E27FC236}">
                <a16:creationId xmlns:a16="http://schemas.microsoft.com/office/drawing/2014/main" id="{18FDFBC9-4F2C-A6BF-F34A-A81797388751}"/>
              </a:ext>
            </a:extLst>
          </p:cNvPr>
          <p:cNvPicPr>
            <a:picLocks noChangeAspect="1"/>
          </p:cNvPicPr>
          <p:nvPr/>
        </p:nvPicPr>
        <p:blipFill>
          <a:blip r:embed="rId17"/>
          <a:stretch>
            <a:fillRect/>
          </a:stretch>
        </p:blipFill>
        <p:spPr>
          <a:xfrm rot="5400000">
            <a:off x="1708355" y="3954548"/>
            <a:ext cx="734123" cy="667867"/>
          </a:xfrm>
          <a:prstGeom prst="rect">
            <a:avLst/>
          </a:prstGeom>
        </p:spPr>
      </p:pic>
      <p:sp>
        <p:nvSpPr>
          <p:cNvPr id="3" name="TextBox 2">
            <a:extLst>
              <a:ext uri="{FF2B5EF4-FFF2-40B4-BE49-F238E27FC236}">
                <a16:creationId xmlns:a16="http://schemas.microsoft.com/office/drawing/2014/main" id="{7CD1BC47-2CC9-97D8-B3EC-ADFD41991283}"/>
              </a:ext>
            </a:extLst>
          </p:cNvPr>
          <p:cNvSpPr txBox="1"/>
          <p:nvPr/>
        </p:nvSpPr>
        <p:spPr>
          <a:xfrm>
            <a:off x="1704112" y="3276835"/>
            <a:ext cx="784189"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NN1</a:t>
            </a:r>
          </a:p>
        </p:txBody>
      </p:sp>
      <p:sp>
        <p:nvSpPr>
          <p:cNvPr id="15" name="TextBox 14">
            <a:extLst>
              <a:ext uri="{FF2B5EF4-FFF2-40B4-BE49-F238E27FC236}">
                <a16:creationId xmlns:a16="http://schemas.microsoft.com/office/drawing/2014/main" id="{704750FD-4E48-0C6F-381F-3178DCF9F927}"/>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spTree>
    <p:extLst>
      <p:ext uri="{BB962C8B-B14F-4D97-AF65-F5344CB8AC3E}">
        <p14:creationId xmlns:p14="http://schemas.microsoft.com/office/powerpoint/2010/main" val="1825185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solidFill>
                  <a:srgbClr val="0070C0"/>
                </a:solidFill>
                <a:latin typeface="Times New Roman" panose="02020603050405020304" pitchFamily="18" charset="0"/>
                <a:cs typeface="Times New Roman" panose="02020603050405020304" pitchFamily="18" charset="0"/>
              </a:rPr>
              <a:t>Dog vs. Cat</a:t>
            </a:r>
          </a:p>
        </p:txBody>
      </p:sp>
      <p:pic>
        <p:nvPicPr>
          <p:cNvPr id="8" name="Graphic 7" descr="Dog with solid fill">
            <a:extLst>
              <a:ext uri="{FF2B5EF4-FFF2-40B4-BE49-F238E27FC236}">
                <a16:creationId xmlns:a16="http://schemas.microsoft.com/office/drawing/2014/main" id="{CF1A0570-D43B-6938-AE39-F9D2F75739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935" y="1503385"/>
            <a:ext cx="914400" cy="914400"/>
          </a:xfrm>
          <a:prstGeom prst="rect">
            <a:avLst/>
          </a:prstGeom>
        </p:spPr>
      </p:pic>
      <p:pic>
        <p:nvPicPr>
          <p:cNvPr id="10" name="Graphic 9" descr="Puppy 2 with solid fill">
            <a:extLst>
              <a:ext uri="{FF2B5EF4-FFF2-40B4-BE49-F238E27FC236}">
                <a16:creationId xmlns:a16="http://schemas.microsoft.com/office/drawing/2014/main" id="{1126BEFD-813C-0440-B0CB-D9B8E0112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935" y="4358119"/>
            <a:ext cx="914400" cy="914400"/>
          </a:xfrm>
          <a:prstGeom prst="rect">
            <a:avLst/>
          </a:prstGeom>
        </p:spPr>
      </p:pic>
      <p:pic>
        <p:nvPicPr>
          <p:cNvPr id="12" name="Graphic 11" descr="Puppy with solid fill">
            <a:extLst>
              <a:ext uri="{FF2B5EF4-FFF2-40B4-BE49-F238E27FC236}">
                <a16:creationId xmlns:a16="http://schemas.microsoft.com/office/drawing/2014/main" id="{3BDDE4D2-4192-E478-554F-0ECD5052D6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935" y="2417785"/>
            <a:ext cx="914400" cy="914400"/>
          </a:xfrm>
          <a:prstGeom prst="rect">
            <a:avLst/>
          </a:prstGeom>
        </p:spPr>
      </p:pic>
      <p:pic>
        <p:nvPicPr>
          <p:cNvPr id="14" name="Graphic 13" descr="Cat with solid fill">
            <a:extLst>
              <a:ext uri="{FF2B5EF4-FFF2-40B4-BE49-F238E27FC236}">
                <a16:creationId xmlns:a16="http://schemas.microsoft.com/office/drawing/2014/main" id="{092A6EB3-E04B-C109-8334-79BEA2F773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7010" y="3572985"/>
            <a:ext cx="743280" cy="74328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1766FB-3B66-97C6-0EE6-B07E4A3EEDB4}"/>
                  </a:ext>
                </a:extLst>
              </p:cNvPr>
              <p:cNvSpPr txBox="1"/>
              <p:nvPr/>
            </p:nvSpPr>
            <p:spPr>
              <a:xfrm rot="5400000">
                <a:off x="600501" y="5482991"/>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9" name="TextBox 18">
                <a:extLst>
                  <a:ext uri="{FF2B5EF4-FFF2-40B4-BE49-F238E27FC236}">
                    <a16:creationId xmlns:a16="http://schemas.microsoft.com/office/drawing/2014/main" id="{041766FB-3B66-97C6-0EE6-B07E4A3EEDB4}"/>
                  </a:ext>
                </a:extLst>
              </p:cNvPr>
              <p:cNvSpPr txBox="1">
                <a:spLocks noRot="1" noChangeAspect="1" noMove="1" noResize="1" noEditPoints="1" noAdjustHandles="1" noChangeArrowheads="1" noChangeShapeType="1" noTextEdit="1"/>
              </p:cNvSpPr>
              <p:nvPr/>
            </p:nvSpPr>
            <p:spPr>
              <a:xfrm rot="5400000">
                <a:off x="600501" y="5482991"/>
                <a:ext cx="368691" cy="430887"/>
              </a:xfrm>
              <a:prstGeom prst="rect">
                <a:avLst/>
              </a:prstGeom>
              <a:blipFill>
                <a:blip r:embed="rId12"/>
                <a:stretch>
                  <a:fillRect/>
                </a:stretch>
              </a:blipFill>
            </p:spPr>
            <p:txBody>
              <a:bodyPr/>
              <a:lstStyle/>
              <a:p>
                <a:r>
                  <a:rPr lang="en-NO">
                    <a:noFill/>
                  </a:rPr>
                  <a:t> </a:t>
                </a:r>
              </a:p>
            </p:txBody>
          </p:sp>
        </mc:Fallback>
      </mc:AlternateContent>
      <p:sp>
        <p:nvSpPr>
          <p:cNvPr id="20" name="Rounded Rectangle 19">
            <a:extLst>
              <a:ext uri="{FF2B5EF4-FFF2-40B4-BE49-F238E27FC236}">
                <a16:creationId xmlns:a16="http://schemas.microsoft.com/office/drawing/2014/main" id="{2200CE12-E2E0-4E97-5025-155562B24A08}"/>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22" name="Straight Arrow Connector 21">
            <a:extLst>
              <a:ext uri="{FF2B5EF4-FFF2-40B4-BE49-F238E27FC236}">
                <a16:creationId xmlns:a16="http://schemas.microsoft.com/office/drawing/2014/main" id="{3A9AC264-07F4-2EF8-C343-36AABE6BE7BC}"/>
              </a:ext>
            </a:extLst>
          </p:cNvPr>
          <p:cNvCxnSpPr>
            <a:endCxn id="20"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E46A3-E206-45DE-210A-591CEB407293}"/>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67D6618-EED9-EC19-1AB0-7BFE76C99C9C}"/>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55" name="TextBox 54">
            <a:extLst>
              <a:ext uri="{FF2B5EF4-FFF2-40B4-BE49-F238E27FC236}">
                <a16:creationId xmlns:a16="http://schemas.microsoft.com/office/drawing/2014/main" id="{43B40425-3DED-BAE0-8019-51DA8166B37D}"/>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56" name="TextBox 55">
            <a:extLst>
              <a:ext uri="{FF2B5EF4-FFF2-40B4-BE49-F238E27FC236}">
                <a16:creationId xmlns:a16="http://schemas.microsoft.com/office/drawing/2014/main" id="{AA281470-33F5-938B-3D34-722C33513D19}"/>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60" name="TextBox 59">
            <a:extLst>
              <a:ext uri="{FF2B5EF4-FFF2-40B4-BE49-F238E27FC236}">
                <a16:creationId xmlns:a16="http://schemas.microsoft.com/office/drawing/2014/main" id="{EE72486A-36AC-6EEC-16A9-361FAEC4A73D}"/>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62" name="TextBox 61">
            <a:extLst>
              <a:ext uri="{FF2B5EF4-FFF2-40B4-BE49-F238E27FC236}">
                <a16:creationId xmlns:a16="http://schemas.microsoft.com/office/drawing/2014/main" id="{02C005A6-F24C-AEB8-6261-41C62F3A21B8}"/>
              </a:ext>
            </a:extLst>
          </p:cNvPr>
          <p:cNvSpPr txBox="1"/>
          <p:nvPr/>
        </p:nvSpPr>
        <p:spPr>
          <a:xfrm>
            <a:off x="1798311" y="782327"/>
            <a:ext cx="997527"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Training</a:t>
            </a:r>
          </a:p>
        </p:txBody>
      </p:sp>
    </p:spTree>
    <p:extLst>
      <p:ext uri="{BB962C8B-B14F-4D97-AF65-F5344CB8AC3E}">
        <p14:creationId xmlns:p14="http://schemas.microsoft.com/office/powerpoint/2010/main" val="182294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Graphic 7" descr="Dog with solid fill">
            <a:extLst>
              <a:ext uri="{FF2B5EF4-FFF2-40B4-BE49-F238E27FC236}">
                <a16:creationId xmlns:a16="http://schemas.microsoft.com/office/drawing/2014/main" id="{CF1A0570-D43B-6938-AE39-F9D2F75739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935" y="1503385"/>
            <a:ext cx="914400" cy="914400"/>
          </a:xfrm>
          <a:prstGeom prst="rect">
            <a:avLst/>
          </a:prstGeom>
        </p:spPr>
      </p:pic>
      <p:pic>
        <p:nvPicPr>
          <p:cNvPr id="10" name="Graphic 9" descr="Puppy 2 with solid fill">
            <a:extLst>
              <a:ext uri="{FF2B5EF4-FFF2-40B4-BE49-F238E27FC236}">
                <a16:creationId xmlns:a16="http://schemas.microsoft.com/office/drawing/2014/main" id="{1126BEFD-813C-0440-B0CB-D9B8E0112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935" y="4358119"/>
            <a:ext cx="914400" cy="914400"/>
          </a:xfrm>
          <a:prstGeom prst="rect">
            <a:avLst/>
          </a:prstGeom>
        </p:spPr>
      </p:pic>
      <p:pic>
        <p:nvPicPr>
          <p:cNvPr id="12" name="Graphic 11" descr="Puppy with solid fill">
            <a:extLst>
              <a:ext uri="{FF2B5EF4-FFF2-40B4-BE49-F238E27FC236}">
                <a16:creationId xmlns:a16="http://schemas.microsoft.com/office/drawing/2014/main" id="{3BDDE4D2-4192-E478-554F-0ECD5052D6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935" y="2417785"/>
            <a:ext cx="914400" cy="914400"/>
          </a:xfrm>
          <a:prstGeom prst="rect">
            <a:avLst/>
          </a:prstGeom>
        </p:spPr>
      </p:pic>
      <p:pic>
        <p:nvPicPr>
          <p:cNvPr id="14" name="Graphic 13" descr="Cat with solid fill">
            <a:extLst>
              <a:ext uri="{FF2B5EF4-FFF2-40B4-BE49-F238E27FC236}">
                <a16:creationId xmlns:a16="http://schemas.microsoft.com/office/drawing/2014/main" id="{092A6EB3-E04B-C109-8334-79BEA2F773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7010" y="3572985"/>
            <a:ext cx="743280" cy="74328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1766FB-3B66-97C6-0EE6-B07E4A3EEDB4}"/>
                  </a:ext>
                </a:extLst>
              </p:cNvPr>
              <p:cNvSpPr txBox="1"/>
              <p:nvPr/>
            </p:nvSpPr>
            <p:spPr>
              <a:xfrm rot="5400000">
                <a:off x="600501" y="5482991"/>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9" name="TextBox 18">
                <a:extLst>
                  <a:ext uri="{FF2B5EF4-FFF2-40B4-BE49-F238E27FC236}">
                    <a16:creationId xmlns:a16="http://schemas.microsoft.com/office/drawing/2014/main" id="{041766FB-3B66-97C6-0EE6-B07E4A3EEDB4}"/>
                  </a:ext>
                </a:extLst>
              </p:cNvPr>
              <p:cNvSpPr txBox="1">
                <a:spLocks noRot="1" noChangeAspect="1" noMove="1" noResize="1" noEditPoints="1" noAdjustHandles="1" noChangeArrowheads="1" noChangeShapeType="1" noTextEdit="1"/>
              </p:cNvSpPr>
              <p:nvPr/>
            </p:nvSpPr>
            <p:spPr>
              <a:xfrm rot="5400000">
                <a:off x="600501" y="5482991"/>
                <a:ext cx="368691" cy="430887"/>
              </a:xfrm>
              <a:prstGeom prst="rect">
                <a:avLst/>
              </a:prstGeom>
              <a:blipFill>
                <a:blip r:embed="rId12"/>
                <a:stretch>
                  <a:fillRect/>
                </a:stretch>
              </a:blipFill>
            </p:spPr>
            <p:txBody>
              <a:bodyPr/>
              <a:lstStyle/>
              <a:p>
                <a:r>
                  <a:rPr lang="en-NO">
                    <a:noFill/>
                  </a:rPr>
                  <a:t> </a:t>
                </a:r>
              </a:p>
            </p:txBody>
          </p:sp>
        </mc:Fallback>
      </mc:AlternateContent>
      <p:sp>
        <p:nvSpPr>
          <p:cNvPr id="20" name="Rounded Rectangle 19">
            <a:extLst>
              <a:ext uri="{FF2B5EF4-FFF2-40B4-BE49-F238E27FC236}">
                <a16:creationId xmlns:a16="http://schemas.microsoft.com/office/drawing/2014/main" id="{2200CE12-E2E0-4E97-5025-155562B24A08}"/>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22" name="Straight Arrow Connector 21">
            <a:extLst>
              <a:ext uri="{FF2B5EF4-FFF2-40B4-BE49-F238E27FC236}">
                <a16:creationId xmlns:a16="http://schemas.microsoft.com/office/drawing/2014/main" id="{3A9AC264-07F4-2EF8-C343-36AABE6BE7BC}"/>
              </a:ext>
            </a:extLst>
          </p:cNvPr>
          <p:cNvCxnSpPr>
            <a:endCxn id="20"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E46A3-E206-45DE-210A-591CEB407293}"/>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67D6618-EED9-EC19-1AB0-7BFE76C99C9C}"/>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55" name="TextBox 54">
            <a:extLst>
              <a:ext uri="{FF2B5EF4-FFF2-40B4-BE49-F238E27FC236}">
                <a16:creationId xmlns:a16="http://schemas.microsoft.com/office/drawing/2014/main" id="{43B40425-3DED-BAE0-8019-51DA8166B37D}"/>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56" name="TextBox 55">
            <a:extLst>
              <a:ext uri="{FF2B5EF4-FFF2-40B4-BE49-F238E27FC236}">
                <a16:creationId xmlns:a16="http://schemas.microsoft.com/office/drawing/2014/main" id="{AA281470-33F5-938B-3D34-722C33513D19}"/>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60" name="TextBox 59">
            <a:extLst>
              <a:ext uri="{FF2B5EF4-FFF2-40B4-BE49-F238E27FC236}">
                <a16:creationId xmlns:a16="http://schemas.microsoft.com/office/drawing/2014/main" id="{EE72486A-36AC-6EEC-16A9-361FAEC4A73D}"/>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62" name="TextBox 61">
            <a:extLst>
              <a:ext uri="{FF2B5EF4-FFF2-40B4-BE49-F238E27FC236}">
                <a16:creationId xmlns:a16="http://schemas.microsoft.com/office/drawing/2014/main" id="{02C005A6-F24C-AEB8-6261-41C62F3A21B8}"/>
              </a:ext>
            </a:extLst>
          </p:cNvPr>
          <p:cNvSpPr txBox="1"/>
          <p:nvPr/>
        </p:nvSpPr>
        <p:spPr>
          <a:xfrm>
            <a:off x="1798311" y="782327"/>
            <a:ext cx="997527"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Training</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pic>
        <p:nvPicPr>
          <p:cNvPr id="80" name="Graphic 79" descr="Question Mark with solid fill">
            <a:extLst>
              <a:ext uri="{FF2B5EF4-FFF2-40B4-BE49-F238E27FC236}">
                <a16:creationId xmlns:a16="http://schemas.microsoft.com/office/drawing/2014/main" id="{45D18CBD-1073-DCEC-DC91-30370BB033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3693" y="2788783"/>
            <a:ext cx="297121" cy="304799"/>
          </a:xfrm>
          <a:prstGeom prst="rect">
            <a:avLst/>
          </a:prstGeom>
        </p:spPr>
      </p:pic>
      <p:sp>
        <p:nvSpPr>
          <p:cNvPr id="2" name="Rectangle 1">
            <a:extLst>
              <a:ext uri="{FF2B5EF4-FFF2-40B4-BE49-F238E27FC236}">
                <a16:creationId xmlns:a16="http://schemas.microsoft.com/office/drawing/2014/main" id="{EE972594-2A4C-32CD-53B5-FFD864022B39}"/>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3" name="Graphic 2" descr="Kitten with solid fill">
            <a:extLst>
              <a:ext uri="{FF2B5EF4-FFF2-40B4-BE49-F238E27FC236}">
                <a16:creationId xmlns:a16="http://schemas.microsoft.com/office/drawing/2014/main" id="{C5EC4267-7421-9718-A63E-423B03D6CCE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05742" y="1470547"/>
            <a:ext cx="914400" cy="914400"/>
          </a:xfrm>
          <a:prstGeom prst="rect">
            <a:avLst/>
          </a:prstGeom>
        </p:spPr>
      </p:pic>
      <p:sp>
        <p:nvSpPr>
          <p:cNvPr id="5" name="Rectangle 4">
            <a:extLst>
              <a:ext uri="{FF2B5EF4-FFF2-40B4-BE49-F238E27FC236}">
                <a16:creationId xmlns:a16="http://schemas.microsoft.com/office/drawing/2014/main" id="{9FE6E0DD-0123-B66B-D383-FF7CF2294514}"/>
              </a:ext>
            </a:extLst>
          </p:cNvPr>
          <p:cNvSpPr/>
          <p:nvPr/>
        </p:nvSpPr>
        <p:spPr>
          <a:xfrm>
            <a:off x="7816340" y="1484896"/>
            <a:ext cx="997527" cy="952018"/>
          </a:xfrm>
          <a:prstGeom prst="rect">
            <a:avLst/>
          </a:prstGeom>
          <a:blipFill dpi="0" rotWithShape="1">
            <a:blip r:embed="rId1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BE798A16-85E7-6552-279C-BE352D567FC6}"/>
              </a:ext>
            </a:extLst>
          </p:cNvPr>
          <p:cNvSpPr txBox="1"/>
          <p:nvPr/>
        </p:nvSpPr>
        <p:spPr>
          <a:xfrm>
            <a:off x="245935" y="169836"/>
            <a:ext cx="1646605" cy="461665"/>
          </a:xfrm>
          <a:prstGeom prst="rect">
            <a:avLst/>
          </a:prstGeom>
          <a:noFill/>
        </p:spPr>
        <p:txBody>
          <a:bodyPr wrap="none" rtlCol="0">
            <a:spAutoFit/>
          </a:bodyPr>
          <a:lstStyle/>
          <a:p>
            <a:r>
              <a:rPr lang="en-NO" sz="2400" dirty="0">
                <a:solidFill>
                  <a:srgbClr val="0070C0"/>
                </a:solidFill>
                <a:latin typeface="Times New Roman" panose="02020603050405020304" pitchFamily="18" charset="0"/>
                <a:cs typeface="Times New Roman" panose="02020603050405020304" pitchFamily="18" charset="0"/>
              </a:rPr>
              <a:t>Dog vs. Cat</a:t>
            </a:r>
          </a:p>
        </p:txBody>
      </p:sp>
    </p:spTree>
    <p:extLst>
      <p:ext uri="{BB962C8B-B14F-4D97-AF65-F5344CB8AC3E}">
        <p14:creationId xmlns:p14="http://schemas.microsoft.com/office/powerpoint/2010/main" val="2730151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995025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Make uncertainty great again!</a:t>
            </a:r>
          </a:p>
          <a:p>
            <a:pPr algn="l" defTabSz="457200">
              <a:spcAft>
                <a:spcPts val="600"/>
              </a:spcAft>
            </a:pPr>
            <a:endParaRPr lang="en-US" sz="3600" cap="all" spc="200" baseline="0"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10" name="TextBox 9">
            <a:extLst>
              <a:ext uri="{FF2B5EF4-FFF2-40B4-BE49-F238E27FC236}">
                <a16:creationId xmlns:a16="http://schemas.microsoft.com/office/drawing/2014/main" id="{AEEFD2F8-9E37-EC62-C58E-A5A7D162A402}"/>
              </a:ext>
            </a:extLst>
          </p:cNvPr>
          <p:cNvSpPr txBox="1"/>
          <p:nvPr/>
        </p:nvSpPr>
        <p:spPr>
          <a:xfrm>
            <a:off x="139549" y="2166868"/>
            <a:ext cx="6860857" cy="4093428"/>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Outline</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50"/>
                </a:solidFill>
                <a:latin typeface="Times New Roman" panose="02020603050405020304" pitchFamily="18" charset="0"/>
                <a:cs typeface="Times New Roman" panose="02020603050405020304" pitchFamily="18" charset="0"/>
              </a:rPr>
              <a:t>- Fundamentals of Bayesian learning</a:t>
            </a:r>
          </a:p>
          <a:p>
            <a:endParaRPr lang="en-GB" sz="2000" dirty="0">
              <a:latin typeface="Times New Roman" panose="02020603050405020304" pitchFamily="18" charset="0"/>
              <a:cs typeface="Times New Roman" panose="02020603050405020304" pitchFamily="18" charset="0"/>
            </a:endParaRPr>
          </a:p>
          <a:p>
            <a:r>
              <a:rPr lang="en-GB" sz="2000" dirty="0">
                <a:solidFill>
                  <a:srgbClr val="00B0F0"/>
                </a:solidFill>
                <a:latin typeface="Times New Roman" panose="02020603050405020304" pitchFamily="18" charset="0"/>
                <a:cs typeface="Times New Roman" panose="02020603050405020304" pitchFamily="18" charset="0"/>
              </a:rPr>
              <a:t>- Motivating examples</a:t>
            </a:r>
          </a:p>
          <a:p>
            <a:r>
              <a:rPr lang="en-GB" sz="2000" dirty="0">
                <a:solidFill>
                  <a:srgbClr val="00B0F0"/>
                </a:solidFill>
                <a:latin typeface="Times New Roman" panose="02020603050405020304" pitchFamily="18" charset="0"/>
                <a:cs typeface="Times New Roman" panose="02020603050405020304" pitchFamily="18" charset="0"/>
              </a:rPr>
              <a:t>	- Do I have the disease?</a:t>
            </a:r>
          </a:p>
          <a:p>
            <a:r>
              <a:rPr lang="en-GB" sz="2000" dirty="0">
                <a:solidFill>
                  <a:srgbClr val="00B0F0"/>
                </a:solidFill>
                <a:latin typeface="Times New Roman" panose="02020603050405020304" pitchFamily="18" charset="0"/>
                <a:cs typeface="Times New Roman" panose="02020603050405020304" pitchFamily="18" charset="0"/>
              </a:rPr>
              <a:t>	- The deterministic doctor vs. the deterministic neural net</a:t>
            </a:r>
          </a:p>
          <a:p>
            <a:r>
              <a:rPr lang="en-GB" sz="2000" dirty="0">
                <a:solidFill>
                  <a:srgbClr val="00B0F0"/>
                </a:solidFill>
                <a:latin typeface="Times New Roman" panose="02020603050405020304" pitchFamily="18" charset="0"/>
                <a:cs typeface="Times New Roman" panose="02020603050405020304" pitchFamily="18" charset="0"/>
              </a:rPr>
              <a:t>	- Cat vs. Dog</a:t>
            </a:r>
          </a:p>
          <a:p>
            <a:endParaRPr lang="en-GB" sz="2000" dirty="0">
              <a:solidFill>
                <a:srgbClr val="00B0F0"/>
              </a:solidFill>
              <a:latin typeface="Times New Roman" panose="02020603050405020304" pitchFamily="18" charset="0"/>
              <a:cs typeface="Times New Roman" panose="02020603050405020304" pitchFamily="18" charset="0"/>
            </a:endParaRPr>
          </a:p>
          <a:p>
            <a:r>
              <a:rPr lang="en-GB" sz="2000" dirty="0">
                <a:solidFill>
                  <a:srgbClr val="FF0000"/>
                </a:solidFill>
                <a:latin typeface="Times New Roman" panose="02020603050405020304" pitchFamily="18" charset="0"/>
                <a:cs typeface="Times New Roman" panose="02020603050405020304" pitchFamily="18" charset="0"/>
              </a:rPr>
              <a:t>- Notebook</a:t>
            </a:r>
          </a:p>
          <a:p>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 References and learning material</a:t>
            </a:r>
          </a:p>
          <a:p>
            <a:endParaRPr lang="en-GB"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1309743-C71B-7A48-DB99-0A69A9315B9A}"/>
              </a:ext>
            </a:extLst>
          </p:cNvPr>
          <p:cNvPicPr>
            <a:picLocks noChangeAspect="1"/>
          </p:cNvPicPr>
          <p:nvPr/>
        </p:nvPicPr>
        <p:blipFill>
          <a:blip r:embed="rId3"/>
          <a:stretch>
            <a:fillRect/>
          </a:stretch>
        </p:blipFill>
        <p:spPr>
          <a:xfrm>
            <a:off x="10253036" y="3153130"/>
            <a:ext cx="1677271" cy="2766026"/>
          </a:xfrm>
          <a:prstGeom prst="rect">
            <a:avLst/>
          </a:prstGeom>
        </p:spPr>
      </p:pic>
      <p:pic>
        <p:nvPicPr>
          <p:cNvPr id="14" name="Picture 13">
            <a:extLst>
              <a:ext uri="{FF2B5EF4-FFF2-40B4-BE49-F238E27FC236}">
                <a16:creationId xmlns:a16="http://schemas.microsoft.com/office/drawing/2014/main" id="{DB39A866-A4F7-0FC0-95E8-E451AD824EB2}"/>
              </a:ext>
            </a:extLst>
          </p:cNvPr>
          <p:cNvPicPr>
            <a:picLocks noChangeAspect="1"/>
          </p:cNvPicPr>
          <p:nvPr/>
        </p:nvPicPr>
        <p:blipFill>
          <a:blip r:embed="rId4"/>
          <a:stretch>
            <a:fillRect/>
          </a:stretch>
        </p:blipFill>
        <p:spPr>
          <a:xfrm>
            <a:off x="6746266" y="3153131"/>
            <a:ext cx="3194101" cy="2766026"/>
          </a:xfrm>
          <a:prstGeom prst="rect">
            <a:avLst/>
          </a:prstGeom>
        </p:spPr>
      </p:pic>
      <p:sp>
        <p:nvSpPr>
          <p:cNvPr id="16" name="TextBox 15">
            <a:extLst>
              <a:ext uri="{FF2B5EF4-FFF2-40B4-BE49-F238E27FC236}">
                <a16:creationId xmlns:a16="http://schemas.microsoft.com/office/drawing/2014/main" id="{B67689A9-663F-3794-52CA-881D16D75470}"/>
              </a:ext>
            </a:extLst>
          </p:cNvPr>
          <p:cNvSpPr txBox="1"/>
          <p:nvPr/>
        </p:nvSpPr>
        <p:spPr>
          <a:xfrm>
            <a:off x="6640994" y="5889670"/>
            <a:ext cx="3787902" cy="200055"/>
          </a:xfrm>
          <a:prstGeom prst="rect">
            <a:avLst/>
          </a:prstGeom>
          <a:noFill/>
        </p:spPr>
        <p:txBody>
          <a:bodyPr wrap="square">
            <a:spAutoFit/>
          </a:bodyPr>
          <a:lstStyle/>
          <a:p>
            <a:r>
              <a:rPr lang="en-NO" sz="700" dirty="0"/>
              <a:t>http://drewconway.com/zia/2013/3/26/the-data-science-venn-diagram</a:t>
            </a:r>
          </a:p>
        </p:txBody>
      </p:sp>
      <p:pic>
        <p:nvPicPr>
          <p:cNvPr id="17" name="Picture 16">
            <a:extLst>
              <a:ext uri="{FF2B5EF4-FFF2-40B4-BE49-F238E27FC236}">
                <a16:creationId xmlns:a16="http://schemas.microsoft.com/office/drawing/2014/main" id="{1423F35A-C501-795F-BA41-8538218C89DB}"/>
              </a:ext>
            </a:extLst>
          </p:cNvPr>
          <p:cNvPicPr>
            <a:picLocks noChangeAspect="1"/>
          </p:cNvPicPr>
          <p:nvPr/>
        </p:nvPicPr>
        <p:blipFill>
          <a:blip r:embed="rId5"/>
          <a:stretch>
            <a:fillRect/>
          </a:stretch>
        </p:blipFill>
        <p:spPr>
          <a:xfrm>
            <a:off x="8102951" y="3366840"/>
            <a:ext cx="1482372" cy="1354124"/>
          </a:xfrm>
          <a:prstGeom prst="rect">
            <a:avLst/>
          </a:prstGeom>
        </p:spPr>
      </p:pic>
      <p:pic>
        <p:nvPicPr>
          <p:cNvPr id="2" name="Picture 1">
            <a:extLst>
              <a:ext uri="{FF2B5EF4-FFF2-40B4-BE49-F238E27FC236}">
                <a16:creationId xmlns:a16="http://schemas.microsoft.com/office/drawing/2014/main" id="{D239D26F-DE6B-13D1-7EBD-EF8EF2477F9B}"/>
              </a:ext>
            </a:extLst>
          </p:cNvPr>
          <p:cNvPicPr>
            <a:picLocks noChangeAspect="1"/>
          </p:cNvPicPr>
          <p:nvPr/>
        </p:nvPicPr>
        <p:blipFill>
          <a:blip r:embed="rId6"/>
          <a:stretch>
            <a:fillRect/>
          </a:stretch>
        </p:blipFill>
        <p:spPr>
          <a:xfrm>
            <a:off x="8102951" y="3366840"/>
            <a:ext cx="1482372" cy="1354124"/>
          </a:xfrm>
          <a:prstGeom prst="rect">
            <a:avLst/>
          </a:prstGeom>
        </p:spPr>
      </p:pic>
      <p:sp>
        <p:nvSpPr>
          <p:cNvPr id="3" name="TextBox 2">
            <a:extLst>
              <a:ext uri="{FF2B5EF4-FFF2-40B4-BE49-F238E27FC236}">
                <a16:creationId xmlns:a16="http://schemas.microsoft.com/office/drawing/2014/main" id="{2E7CFEB4-3DBA-7981-4A93-D4813C974AF1}"/>
              </a:ext>
            </a:extLst>
          </p:cNvPr>
          <p:cNvSpPr txBox="1"/>
          <p:nvPr/>
        </p:nvSpPr>
        <p:spPr>
          <a:xfrm>
            <a:off x="9037840" y="3899294"/>
            <a:ext cx="411505" cy="584775"/>
          </a:xfrm>
          <a:prstGeom prst="rect">
            <a:avLst/>
          </a:prstGeom>
          <a:noFill/>
        </p:spPr>
        <p:txBody>
          <a:bodyPr wrap="square" rtlCol="0">
            <a:spAutoFit/>
          </a:bodyPr>
          <a:lstStyle/>
          <a:p>
            <a:r>
              <a:rPr lang="en-NO" sz="3200" dirty="0"/>
              <a:t>👍</a:t>
            </a:r>
          </a:p>
        </p:txBody>
      </p:sp>
      <p:sp>
        <p:nvSpPr>
          <p:cNvPr id="5" name="TextBox 4">
            <a:extLst>
              <a:ext uri="{FF2B5EF4-FFF2-40B4-BE49-F238E27FC236}">
                <a16:creationId xmlns:a16="http://schemas.microsoft.com/office/drawing/2014/main" id="{F67570CF-4756-8CCD-E614-FBC9E03357FB}"/>
              </a:ext>
            </a:extLst>
          </p:cNvPr>
          <p:cNvSpPr txBox="1"/>
          <p:nvPr/>
        </p:nvSpPr>
        <p:spPr>
          <a:xfrm>
            <a:off x="10210247" y="2777831"/>
            <a:ext cx="191248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The data scientist </a:t>
            </a:r>
            <a:endParaRPr lang="en-NO" dirty="0"/>
          </a:p>
        </p:txBody>
      </p:sp>
      <p:sp>
        <p:nvSpPr>
          <p:cNvPr id="6" name="TextBox 5">
            <a:extLst>
              <a:ext uri="{FF2B5EF4-FFF2-40B4-BE49-F238E27FC236}">
                <a16:creationId xmlns:a16="http://schemas.microsoft.com/office/drawing/2014/main" id="{9C2C0270-06B1-FC8A-80D2-6992396F7F84}"/>
              </a:ext>
            </a:extLst>
          </p:cNvPr>
          <p:cNvSpPr txBox="1"/>
          <p:nvPr/>
        </p:nvSpPr>
        <p:spPr>
          <a:xfrm>
            <a:off x="7717309" y="2777831"/>
            <a:ext cx="1506155"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Data science </a:t>
            </a:r>
            <a:endParaRPr lang="en-NO" dirty="0"/>
          </a:p>
        </p:txBody>
      </p:sp>
    </p:spTree>
    <p:extLst>
      <p:ext uri="{BB962C8B-B14F-4D97-AF65-F5344CB8AC3E}">
        <p14:creationId xmlns:p14="http://schemas.microsoft.com/office/powerpoint/2010/main" val="1085338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08303-4094-6BD0-A30C-57DFE59362C2}"/>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6" name="Graphic 15" descr="Kitten with solid fill">
            <a:extLst>
              <a:ext uri="{FF2B5EF4-FFF2-40B4-BE49-F238E27FC236}">
                <a16:creationId xmlns:a16="http://schemas.microsoft.com/office/drawing/2014/main" id="{E7B587C2-529A-D149-9087-07F582467F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sp>
        <p:nvSpPr>
          <p:cNvPr id="5" name="Rectangle 4">
            <a:extLst>
              <a:ext uri="{FF2B5EF4-FFF2-40B4-BE49-F238E27FC236}">
                <a16:creationId xmlns:a16="http://schemas.microsoft.com/office/drawing/2014/main" id="{D27623A0-9B5C-D3CA-4026-3F2362D7999F}"/>
              </a:ext>
            </a:extLst>
          </p:cNvPr>
          <p:cNvSpPr/>
          <p:nvPr/>
        </p:nvSpPr>
        <p:spPr>
          <a:xfrm>
            <a:off x="433224" y="1909836"/>
            <a:ext cx="997527" cy="952018"/>
          </a:xfrm>
          <a:prstGeom prst="rect">
            <a:avLst/>
          </a:prstGeom>
          <a:blipFill dpi="0" rotWithShape="1">
            <a:blip r:embed="rId4">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Rectangle 7">
            <a:extLst>
              <a:ext uri="{FF2B5EF4-FFF2-40B4-BE49-F238E27FC236}">
                <a16:creationId xmlns:a16="http://schemas.microsoft.com/office/drawing/2014/main" id="{A82E4993-8270-7D07-4B5B-302FD7FAD4DA}"/>
              </a:ext>
            </a:extLst>
          </p:cNvPr>
          <p:cNvSpPr/>
          <p:nvPr/>
        </p:nvSpPr>
        <p:spPr>
          <a:xfrm>
            <a:off x="490451" y="1952214"/>
            <a:ext cx="191153" cy="21676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Rectangle 1">
            <a:extLst>
              <a:ext uri="{FF2B5EF4-FFF2-40B4-BE49-F238E27FC236}">
                <a16:creationId xmlns:a16="http://schemas.microsoft.com/office/drawing/2014/main" id="{B76E2757-0578-EDE1-1940-B565B5651306}"/>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9" name="Graphic 8" descr="Kitten with solid fill">
            <a:extLst>
              <a:ext uri="{FF2B5EF4-FFF2-40B4-BE49-F238E27FC236}">
                <a16:creationId xmlns:a16="http://schemas.microsoft.com/office/drawing/2014/main" id="{77C003C2-446E-2E2D-6177-E266744E0A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10" name="Rectangle 9">
            <a:extLst>
              <a:ext uri="{FF2B5EF4-FFF2-40B4-BE49-F238E27FC236}">
                <a16:creationId xmlns:a16="http://schemas.microsoft.com/office/drawing/2014/main" id="{A45B376B-464A-0C6B-C0D1-7515FDF744D0}"/>
              </a:ext>
            </a:extLst>
          </p:cNvPr>
          <p:cNvSpPr/>
          <p:nvPr/>
        </p:nvSpPr>
        <p:spPr>
          <a:xfrm>
            <a:off x="7816340" y="1484896"/>
            <a:ext cx="997527" cy="952018"/>
          </a:xfrm>
          <a:prstGeom prst="rect">
            <a:avLst/>
          </a:prstGeom>
          <a:blipFill dpi="0" rotWithShape="1">
            <a:blip r:embed="rId4">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6B7D4B-E9CA-142A-FB73-ED2C07EE40ED}"/>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chemeClr val="tx1"/>
                                  </a:solidFill>
                                  <a:latin typeface="Cambria Math" panose="02040503050406030204" pitchFamily="18" charset="0"/>
                                </a:rPr>
                              </m:ctrlPr>
                            </m:mPr>
                            <m:mr>
                              <m:e>
                                <m:sSup>
                                  <m:sSupPr>
                                    <m:ctrlPr>
                                      <a:rPr lang="nb-NO" b="0" i="1" smtClean="0">
                                        <a:solidFill>
                                          <a:schemeClr val="tx1"/>
                                        </a:solidFill>
                                        <a:latin typeface="Cambria Math" panose="02040503050406030204" pitchFamily="18" charset="0"/>
                                      </a:rPr>
                                    </m:ctrlPr>
                                  </m:sSupPr>
                                  <m:e>
                                    <m:r>
                                      <a:rPr lang="nb-NO" b="0" i="1" smtClean="0">
                                        <a:solidFill>
                                          <a:schemeClr val="tx1"/>
                                        </a:solidFill>
                                        <a:latin typeface="Cambria Math" panose="02040503050406030204" pitchFamily="18" charset="0"/>
                                      </a:rPr>
                                      <m:t>𝑤</m:t>
                                    </m:r>
                                  </m:e>
                                  <m:sup>
                                    <m:r>
                                      <a:rPr lang="nb-NO" b="0" i="1" smtClean="0">
                                        <a:solidFill>
                                          <a:schemeClr val="tx1"/>
                                        </a:solidFill>
                                        <a:latin typeface="Cambria Math" panose="02040503050406030204" pitchFamily="18" charset="0"/>
                                      </a:rPr>
                                      <m:t>[1]</m:t>
                                    </m:r>
                                  </m:sup>
                                </m:sSup>
                              </m:e>
                              <m:e>
                                <m:sSup>
                                  <m:sSupPr>
                                    <m:ctrlPr>
                                      <a:rPr lang="nb-NO" i="1">
                                        <a:solidFill>
                                          <a:schemeClr val="tx1"/>
                                        </a:solidFill>
                                        <a:latin typeface="Cambria Math" panose="02040503050406030204" pitchFamily="18" charset="0"/>
                                      </a:rPr>
                                    </m:ctrlPr>
                                  </m:sSupPr>
                                  <m:e>
                                    <m:r>
                                      <a:rPr lang="nb-NO" i="1">
                                        <a:solidFill>
                                          <a:schemeClr val="tx1"/>
                                        </a:solidFill>
                                        <a:latin typeface="Cambria Math" panose="02040503050406030204" pitchFamily="18" charset="0"/>
                                      </a:rPr>
                                      <m:t>𝑤</m:t>
                                    </m:r>
                                  </m:e>
                                  <m:sup>
                                    <m:r>
                                      <a:rPr lang="nb-NO" b="0" i="1" smtClean="0">
                                        <a:solidFill>
                                          <a:schemeClr val="tx1"/>
                                        </a:solidFill>
                                        <a:latin typeface="Cambria Math" panose="02040503050406030204" pitchFamily="18" charset="0"/>
                                      </a:rPr>
                                      <m:t>[2]</m:t>
                                    </m:r>
                                  </m:sup>
                                </m:sSup>
                              </m:e>
                              <m:e>
                                <m:sSup>
                                  <m:sSupPr>
                                    <m:ctrlPr>
                                      <a:rPr lang="nb-NO" b="0" i="1" smtClean="0">
                                        <a:solidFill>
                                          <a:schemeClr val="tx1"/>
                                        </a:solidFill>
                                        <a:latin typeface="Cambria Math" panose="02040503050406030204" pitchFamily="18" charset="0"/>
                                      </a:rPr>
                                    </m:ctrlPr>
                                  </m:sSupPr>
                                  <m:e>
                                    <m:r>
                                      <a:rPr lang="nb-NO" b="0" i="1" smtClean="0">
                                        <a:solidFill>
                                          <a:schemeClr val="tx1"/>
                                        </a:solidFill>
                                        <a:latin typeface="Cambria Math" panose="02040503050406030204" pitchFamily="18" charset="0"/>
                                      </a:rPr>
                                      <m:t>𝑤</m:t>
                                    </m:r>
                                  </m:e>
                                  <m:sup>
                                    <m:r>
                                      <a:rPr lang="nb-NO" b="0" i="1" smtClean="0">
                                        <a:solidFill>
                                          <a:schemeClr val="tx1"/>
                                        </a:solidFill>
                                        <a:latin typeface="Cambria Math" panose="02040503050406030204" pitchFamily="18" charset="0"/>
                                      </a:rPr>
                                      <m:t>[3]</m:t>
                                    </m:r>
                                  </m:sup>
                                </m:sSup>
                              </m:e>
                              <m:e>
                                <m:sSup>
                                  <m:sSupPr>
                                    <m:ctrlPr>
                                      <a:rPr lang="nb-NO" b="0" i="1" smtClean="0">
                                        <a:solidFill>
                                          <a:schemeClr val="tx1"/>
                                        </a:solidFill>
                                        <a:latin typeface="Cambria Math" panose="02040503050406030204" pitchFamily="18" charset="0"/>
                                      </a:rPr>
                                    </m:ctrlPr>
                                  </m:sSupPr>
                                  <m:e>
                                    <m:r>
                                      <a:rPr lang="nb-NO" b="0" i="1" smtClean="0">
                                        <a:solidFill>
                                          <a:schemeClr val="tx1"/>
                                        </a:solidFill>
                                        <a:latin typeface="Cambria Math" panose="02040503050406030204" pitchFamily="18" charset="0"/>
                                      </a:rPr>
                                      <m:t>𝑤</m:t>
                                    </m:r>
                                  </m:e>
                                  <m:sup>
                                    <m:r>
                                      <a:rPr lang="nb-NO" b="0" i="1" smtClean="0">
                                        <a:solidFill>
                                          <a:schemeClr val="tx1"/>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11" name="TextBox 10">
                <a:extLst>
                  <a:ext uri="{FF2B5EF4-FFF2-40B4-BE49-F238E27FC236}">
                    <a16:creationId xmlns:a16="http://schemas.microsoft.com/office/drawing/2014/main" id="{106B7D4B-E9CA-142A-FB73-ED2C07EE40ED}"/>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7"/>
                <a:stretch>
                  <a:fillRect b="-7895"/>
                </a:stretch>
              </a:blipFill>
            </p:spPr>
            <p:txBody>
              <a:bodyPr/>
              <a:lstStyle/>
              <a:p>
                <a:r>
                  <a:rPr lang="en-NO">
                    <a:noFill/>
                  </a:rPr>
                  <a:t> </a:t>
                </a:r>
              </a:p>
            </p:txBody>
          </p:sp>
        </mc:Fallback>
      </mc:AlternateContent>
      <p:sp>
        <p:nvSpPr>
          <p:cNvPr id="12" name="TextBox 11">
            <a:extLst>
              <a:ext uri="{FF2B5EF4-FFF2-40B4-BE49-F238E27FC236}">
                <a16:creationId xmlns:a16="http://schemas.microsoft.com/office/drawing/2014/main" id="{F986976F-6870-48B4-4216-35952D5288CB}"/>
              </a:ext>
            </a:extLst>
          </p:cNvPr>
          <p:cNvSpPr txBox="1"/>
          <p:nvPr/>
        </p:nvSpPr>
        <p:spPr>
          <a:xfrm>
            <a:off x="245935" y="169836"/>
            <a:ext cx="1646605" cy="461665"/>
          </a:xfrm>
          <a:prstGeom prst="rect">
            <a:avLst/>
          </a:prstGeom>
          <a:noFill/>
        </p:spPr>
        <p:txBody>
          <a:bodyPr wrap="none" rtlCol="0">
            <a:spAutoFit/>
          </a:bodyPr>
          <a:lstStyle/>
          <a:p>
            <a:r>
              <a:rPr lang="en-NO" sz="2400" dirty="0">
                <a:solidFill>
                  <a:srgbClr val="0070C0"/>
                </a:solidFill>
                <a:latin typeface="Times New Roman" panose="02020603050405020304" pitchFamily="18" charset="0"/>
                <a:cs typeface="Times New Roman" panose="02020603050405020304" pitchFamily="18" charset="0"/>
              </a:rPr>
              <a:t>Dog vs. Cat</a:t>
            </a:r>
          </a:p>
        </p:txBody>
      </p:sp>
      <p:cxnSp>
        <p:nvCxnSpPr>
          <p:cNvPr id="14" name="Straight Arrow Connector 13">
            <a:extLst>
              <a:ext uri="{FF2B5EF4-FFF2-40B4-BE49-F238E27FC236}">
                <a16:creationId xmlns:a16="http://schemas.microsoft.com/office/drawing/2014/main" id="{78D95119-928B-325E-BE4A-941F592C8DA9}"/>
              </a:ext>
            </a:extLst>
          </p:cNvPr>
          <p:cNvCxnSpPr>
            <a:cxnSpLocks/>
            <a:stCxn id="8" idx="2"/>
            <a:endCxn id="6" idx="1"/>
          </p:cNvCxnSpPr>
          <p:nvPr/>
        </p:nvCxnSpPr>
        <p:spPr>
          <a:xfrm>
            <a:off x="586028" y="2168982"/>
            <a:ext cx="1439516" cy="163940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8241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sp>
        <p:nvSpPr>
          <p:cNvPr id="10" name="Rectangle 9">
            <a:extLst>
              <a:ext uri="{FF2B5EF4-FFF2-40B4-BE49-F238E27FC236}">
                <a16:creationId xmlns:a16="http://schemas.microsoft.com/office/drawing/2014/main" id="{895BA359-932E-31E5-CECC-CC1BF9C52136}"/>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1" name="Graphic 10" descr="Kitten with solid fill">
            <a:extLst>
              <a:ext uri="{FF2B5EF4-FFF2-40B4-BE49-F238E27FC236}">
                <a16:creationId xmlns:a16="http://schemas.microsoft.com/office/drawing/2014/main" id="{27153AC2-811C-B282-A238-C1C4C2C49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2" name="Rectangle 11">
            <a:extLst>
              <a:ext uri="{FF2B5EF4-FFF2-40B4-BE49-F238E27FC236}">
                <a16:creationId xmlns:a16="http://schemas.microsoft.com/office/drawing/2014/main" id="{D6AD65CF-A3E6-EA86-D3F8-43A21FD3FC47}"/>
              </a:ext>
            </a:extLst>
          </p:cNvPr>
          <p:cNvSpPr/>
          <p:nvPr/>
        </p:nvSpPr>
        <p:spPr>
          <a:xfrm>
            <a:off x="433224" y="1909836"/>
            <a:ext cx="997527" cy="952018"/>
          </a:xfrm>
          <a:prstGeom prst="rect">
            <a:avLst/>
          </a:prstGeom>
          <a:blipFill dpi="0" rotWithShape="1">
            <a:blip r:embed="rId4">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3EA985B4-C858-4839-A8CB-C92463C56CA8}"/>
              </a:ext>
            </a:extLst>
          </p:cNvPr>
          <p:cNvSpPr/>
          <p:nvPr/>
        </p:nvSpPr>
        <p:spPr>
          <a:xfrm>
            <a:off x="490451" y="1952214"/>
            <a:ext cx="191153" cy="21676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Rectangle 1">
            <a:extLst>
              <a:ext uri="{FF2B5EF4-FFF2-40B4-BE49-F238E27FC236}">
                <a16:creationId xmlns:a16="http://schemas.microsoft.com/office/drawing/2014/main" id="{C1CB407B-0466-0E3D-142B-6A8154256DB5}"/>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3" name="Graphic 2" descr="Kitten with solid fill">
            <a:extLst>
              <a:ext uri="{FF2B5EF4-FFF2-40B4-BE49-F238E27FC236}">
                <a16:creationId xmlns:a16="http://schemas.microsoft.com/office/drawing/2014/main" id="{39509469-007E-FE93-FF8C-070DC0D41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9" name="Rectangle 8">
            <a:extLst>
              <a:ext uri="{FF2B5EF4-FFF2-40B4-BE49-F238E27FC236}">
                <a16:creationId xmlns:a16="http://schemas.microsoft.com/office/drawing/2014/main" id="{88E8AE21-1CE3-E1E6-4560-DB5DD8F52D8E}"/>
              </a:ext>
            </a:extLst>
          </p:cNvPr>
          <p:cNvSpPr/>
          <p:nvPr/>
        </p:nvSpPr>
        <p:spPr>
          <a:xfrm>
            <a:off x="7816340" y="1484896"/>
            <a:ext cx="997527" cy="952018"/>
          </a:xfrm>
          <a:prstGeom prst="rect">
            <a:avLst/>
          </a:prstGeom>
          <a:blipFill dpi="0" rotWithShape="1">
            <a:blip r:embed="rId4">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563B71-BCE9-B23C-6E03-AB501390CA7D}"/>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chemeClr val="accent4"/>
                                  </a:solidFill>
                                  <a:latin typeface="Cambria Math" panose="02040503050406030204" pitchFamily="18" charset="0"/>
                                </a:rPr>
                              </m:ctrlPr>
                            </m:mPr>
                            <m:mr>
                              <m:e>
                                <m:sSup>
                                  <m:sSupPr>
                                    <m:ctrlPr>
                                      <a:rPr lang="nb-NO" b="0" i="1" smtClean="0">
                                        <a:solidFill>
                                          <a:schemeClr val="accent4"/>
                                        </a:solidFill>
                                        <a:latin typeface="Cambria Math" panose="02040503050406030204" pitchFamily="18" charset="0"/>
                                      </a:rPr>
                                    </m:ctrlPr>
                                  </m:sSupPr>
                                  <m:e>
                                    <m:r>
                                      <a:rPr lang="nb-NO" b="0" i="1" smtClean="0">
                                        <a:solidFill>
                                          <a:schemeClr val="accent4"/>
                                        </a:solidFill>
                                        <a:latin typeface="Cambria Math" panose="02040503050406030204" pitchFamily="18" charset="0"/>
                                      </a:rPr>
                                      <m:t>𝑤</m:t>
                                    </m:r>
                                  </m:e>
                                  <m:sup>
                                    <m:r>
                                      <a:rPr lang="nb-NO" b="0" i="1" smtClean="0">
                                        <a:solidFill>
                                          <a:schemeClr val="accent4"/>
                                        </a:solidFill>
                                        <a:latin typeface="Cambria Math" panose="02040503050406030204" pitchFamily="18" charset="0"/>
                                      </a:rPr>
                                      <m:t>[1]</m:t>
                                    </m:r>
                                  </m:sup>
                                </m:sSup>
                              </m:e>
                              <m:e>
                                <m:sSup>
                                  <m:sSupPr>
                                    <m:ctrlPr>
                                      <a:rPr lang="nb-NO" i="1">
                                        <a:solidFill>
                                          <a:schemeClr val="accent4"/>
                                        </a:solidFill>
                                        <a:latin typeface="Cambria Math" panose="02040503050406030204" pitchFamily="18" charset="0"/>
                                      </a:rPr>
                                    </m:ctrlPr>
                                  </m:sSupPr>
                                  <m:e>
                                    <m:r>
                                      <a:rPr lang="nb-NO" i="1">
                                        <a:solidFill>
                                          <a:schemeClr val="accent4"/>
                                        </a:solidFill>
                                        <a:latin typeface="Cambria Math" panose="02040503050406030204" pitchFamily="18" charset="0"/>
                                      </a:rPr>
                                      <m:t>𝑤</m:t>
                                    </m:r>
                                  </m:e>
                                  <m:sup>
                                    <m:r>
                                      <a:rPr lang="nb-NO" b="0" i="1" smtClean="0">
                                        <a:solidFill>
                                          <a:schemeClr val="accent4"/>
                                        </a:solidFill>
                                        <a:latin typeface="Cambria Math" panose="02040503050406030204" pitchFamily="18" charset="0"/>
                                      </a:rPr>
                                      <m:t>[2]</m:t>
                                    </m:r>
                                  </m:sup>
                                </m:sSup>
                              </m:e>
                              <m:e>
                                <m:sSup>
                                  <m:sSupPr>
                                    <m:ctrlPr>
                                      <a:rPr lang="nb-NO" b="0" i="1" smtClean="0">
                                        <a:solidFill>
                                          <a:schemeClr val="accent4"/>
                                        </a:solidFill>
                                        <a:latin typeface="Cambria Math" panose="02040503050406030204" pitchFamily="18" charset="0"/>
                                      </a:rPr>
                                    </m:ctrlPr>
                                  </m:sSupPr>
                                  <m:e>
                                    <m:r>
                                      <a:rPr lang="nb-NO" b="0" i="1" smtClean="0">
                                        <a:solidFill>
                                          <a:schemeClr val="accent4"/>
                                        </a:solidFill>
                                        <a:latin typeface="Cambria Math" panose="02040503050406030204" pitchFamily="18" charset="0"/>
                                      </a:rPr>
                                      <m:t>𝑤</m:t>
                                    </m:r>
                                  </m:e>
                                  <m:sup>
                                    <m:r>
                                      <a:rPr lang="nb-NO" b="0" i="1" smtClean="0">
                                        <a:solidFill>
                                          <a:schemeClr val="accent4"/>
                                        </a:solidFill>
                                        <a:latin typeface="Cambria Math" panose="02040503050406030204" pitchFamily="18" charset="0"/>
                                      </a:rPr>
                                      <m:t>[3]</m:t>
                                    </m:r>
                                  </m:sup>
                                </m:sSup>
                              </m:e>
                              <m:e>
                                <m:sSup>
                                  <m:sSupPr>
                                    <m:ctrlPr>
                                      <a:rPr lang="nb-NO" b="0" i="1" smtClean="0">
                                        <a:solidFill>
                                          <a:schemeClr val="accent4"/>
                                        </a:solidFill>
                                        <a:latin typeface="Cambria Math" panose="02040503050406030204" pitchFamily="18" charset="0"/>
                                      </a:rPr>
                                    </m:ctrlPr>
                                  </m:sSupPr>
                                  <m:e>
                                    <m:r>
                                      <a:rPr lang="nb-NO" b="0" i="1" smtClean="0">
                                        <a:solidFill>
                                          <a:schemeClr val="accent4"/>
                                        </a:solidFill>
                                        <a:latin typeface="Cambria Math" panose="02040503050406030204" pitchFamily="18" charset="0"/>
                                      </a:rPr>
                                      <m:t>𝑤</m:t>
                                    </m:r>
                                  </m:e>
                                  <m:sup>
                                    <m:r>
                                      <a:rPr lang="nb-NO" b="0" i="1" smtClean="0">
                                        <a:solidFill>
                                          <a:schemeClr val="accent4"/>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14" name="TextBox 13">
                <a:extLst>
                  <a:ext uri="{FF2B5EF4-FFF2-40B4-BE49-F238E27FC236}">
                    <a16:creationId xmlns:a16="http://schemas.microsoft.com/office/drawing/2014/main" id="{64563B71-BCE9-B23C-6E03-AB501390CA7D}"/>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7"/>
                <a:stretch>
                  <a:fillRect b="-7895"/>
                </a:stretch>
              </a:blipFill>
            </p:spPr>
            <p:txBody>
              <a:bodyPr/>
              <a:lstStyle/>
              <a:p>
                <a:r>
                  <a:rPr lang="en-NO">
                    <a:noFill/>
                  </a:rPr>
                  <a:t> </a:t>
                </a:r>
              </a:p>
            </p:txBody>
          </p:sp>
        </mc:Fallback>
      </mc:AlternateContent>
      <p:sp>
        <p:nvSpPr>
          <p:cNvPr id="15" name="TextBox 14">
            <a:extLst>
              <a:ext uri="{FF2B5EF4-FFF2-40B4-BE49-F238E27FC236}">
                <a16:creationId xmlns:a16="http://schemas.microsoft.com/office/drawing/2014/main" id="{B49F3B9A-1A7B-C00A-4CAC-8A5290FE1824}"/>
              </a:ext>
            </a:extLst>
          </p:cNvPr>
          <p:cNvSpPr txBox="1"/>
          <p:nvPr/>
        </p:nvSpPr>
        <p:spPr>
          <a:xfrm>
            <a:off x="245935" y="169836"/>
            <a:ext cx="1646605" cy="461665"/>
          </a:xfrm>
          <a:prstGeom prst="rect">
            <a:avLst/>
          </a:prstGeom>
          <a:noFill/>
        </p:spPr>
        <p:txBody>
          <a:bodyPr wrap="none" rtlCol="0">
            <a:spAutoFit/>
          </a:bodyPr>
          <a:lstStyle/>
          <a:p>
            <a:r>
              <a:rPr lang="en-NO" sz="2400" dirty="0">
                <a:solidFill>
                  <a:srgbClr val="0070C0"/>
                </a:solidFill>
                <a:latin typeface="Times New Roman" panose="02020603050405020304" pitchFamily="18" charset="0"/>
                <a:cs typeface="Times New Roman" panose="02020603050405020304" pitchFamily="18" charset="0"/>
              </a:rPr>
              <a:t>Dog vs. Cat</a:t>
            </a:r>
          </a:p>
        </p:txBody>
      </p:sp>
      <p:cxnSp>
        <p:nvCxnSpPr>
          <p:cNvPr id="16" name="Straight Arrow Connector 15">
            <a:extLst>
              <a:ext uri="{FF2B5EF4-FFF2-40B4-BE49-F238E27FC236}">
                <a16:creationId xmlns:a16="http://schemas.microsoft.com/office/drawing/2014/main" id="{94A2818A-F96C-3520-5A4E-FB5BCAF12F9A}"/>
              </a:ext>
            </a:extLst>
          </p:cNvPr>
          <p:cNvCxnSpPr>
            <a:cxnSpLocks/>
            <a:stCxn id="13" idx="3"/>
            <a:endCxn id="5" idx="1"/>
          </p:cNvCxnSpPr>
          <p:nvPr/>
        </p:nvCxnSpPr>
        <p:spPr>
          <a:xfrm>
            <a:off x="681604" y="2060598"/>
            <a:ext cx="2119785" cy="998486"/>
          </a:xfrm>
          <a:prstGeom prst="straightConnector1">
            <a:avLst/>
          </a:prstGeom>
          <a:ln>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8235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B521E3-DBBE-4496-83E3-3BBA4C8FBBA9}"/>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10" name="Graphic 9" descr="Kitten with solid fill">
            <a:extLst>
              <a:ext uri="{FF2B5EF4-FFF2-40B4-BE49-F238E27FC236}">
                <a16:creationId xmlns:a16="http://schemas.microsoft.com/office/drawing/2014/main" id="{001DB11E-7147-48F0-6047-D215E4A710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04F450-AB1A-79A0-436A-8118EF6126ED}"/>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1" name="TextBox 10">
                <a:extLst>
                  <a:ext uri="{FF2B5EF4-FFF2-40B4-BE49-F238E27FC236}">
                    <a16:creationId xmlns:a16="http://schemas.microsoft.com/office/drawing/2014/main" id="{6704F450-AB1A-79A0-436A-8118EF6126ED}"/>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6"/>
                <a:stretch>
                  <a:fillRect/>
                </a:stretch>
              </a:blipFill>
            </p:spPr>
            <p:txBody>
              <a:bodyPr/>
              <a:lstStyle/>
              <a:p>
                <a:r>
                  <a:rPr lang="en-NO">
                    <a:noFill/>
                  </a:rPr>
                  <a:t> </a:t>
                </a:r>
              </a:p>
            </p:txBody>
          </p:sp>
        </mc:Fallback>
      </mc:AlternateContent>
      <p:sp>
        <p:nvSpPr>
          <p:cNvPr id="12" name="Rectangle 11">
            <a:extLst>
              <a:ext uri="{FF2B5EF4-FFF2-40B4-BE49-F238E27FC236}">
                <a16:creationId xmlns:a16="http://schemas.microsoft.com/office/drawing/2014/main" id="{9BA200D8-70BB-410C-B89A-71C0811F1383}"/>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3" name="Graphic 12" descr="Kitten with solid fill">
            <a:extLst>
              <a:ext uri="{FF2B5EF4-FFF2-40B4-BE49-F238E27FC236}">
                <a16:creationId xmlns:a16="http://schemas.microsoft.com/office/drawing/2014/main" id="{FAACFCF9-B2BC-9648-D56C-A2D6D2DD1E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4" name="Rectangle 13">
            <a:extLst>
              <a:ext uri="{FF2B5EF4-FFF2-40B4-BE49-F238E27FC236}">
                <a16:creationId xmlns:a16="http://schemas.microsoft.com/office/drawing/2014/main" id="{7AB7F35D-CE8A-4971-BD72-04E33E56009E}"/>
              </a:ext>
            </a:extLst>
          </p:cNvPr>
          <p:cNvSpPr/>
          <p:nvPr/>
        </p:nvSpPr>
        <p:spPr>
          <a:xfrm>
            <a:off x="433224" y="1909836"/>
            <a:ext cx="997527" cy="952018"/>
          </a:xfrm>
          <a:prstGeom prst="rect">
            <a:avLst/>
          </a:prstGeom>
          <a:blipFill dpi="0" rotWithShape="1">
            <a:blip r:embed="rId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C38C89-5C6A-BC9C-7650-E11577BC9FFA}"/>
              </a:ext>
            </a:extLst>
          </p:cNvPr>
          <p:cNvSpPr/>
          <p:nvPr/>
        </p:nvSpPr>
        <p:spPr>
          <a:xfrm>
            <a:off x="490451" y="1952214"/>
            <a:ext cx="191153" cy="21676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Rectangle 1">
            <a:extLst>
              <a:ext uri="{FF2B5EF4-FFF2-40B4-BE49-F238E27FC236}">
                <a16:creationId xmlns:a16="http://schemas.microsoft.com/office/drawing/2014/main" id="{0EB6E1AF-8CDA-4388-049F-636FF7E407A4}"/>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3" name="Graphic 2" descr="Kitten with solid fill">
            <a:extLst>
              <a:ext uri="{FF2B5EF4-FFF2-40B4-BE49-F238E27FC236}">
                <a16:creationId xmlns:a16="http://schemas.microsoft.com/office/drawing/2014/main" id="{E5E4013A-CDD5-BDC5-CB70-A821CCFBBF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31BE6595-B88F-D234-CC4B-863EC3641D92}"/>
              </a:ext>
            </a:extLst>
          </p:cNvPr>
          <p:cNvSpPr/>
          <p:nvPr/>
        </p:nvSpPr>
        <p:spPr>
          <a:xfrm>
            <a:off x="433224" y="1909836"/>
            <a:ext cx="997527" cy="952018"/>
          </a:xfrm>
          <a:prstGeom prst="rect">
            <a:avLst/>
          </a:prstGeom>
          <a:blipFill dpi="0" rotWithShape="1">
            <a:blip r:embed="rId8">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88C44135-2580-647B-A664-6E6217568F2B}"/>
              </a:ext>
            </a:extLst>
          </p:cNvPr>
          <p:cNvSpPr/>
          <p:nvPr/>
        </p:nvSpPr>
        <p:spPr>
          <a:xfrm>
            <a:off x="490451" y="1952214"/>
            <a:ext cx="191153" cy="21676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3BB22960-A824-1933-8332-D33CB9DD0E33}"/>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9" name="Graphic 18" descr="Kitten with solid fill">
            <a:extLst>
              <a:ext uri="{FF2B5EF4-FFF2-40B4-BE49-F238E27FC236}">
                <a16:creationId xmlns:a16="http://schemas.microsoft.com/office/drawing/2014/main" id="{27F248FC-BA2E-AF45-2F80-3BB583E932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20" name="Rectangle 19">
            <a:extLst>
              <a:ext uri="{FF2B5EF4-FFF2-40B4-BE49-F238E27FC236}">
                <a16:creationId xmlns:a16="http://schemas.microsoft.com/office/drawing/2014/main" id="{DAAB3A3E-2852-F7DD-6A38-84FE940F1745}"/>
              </a:ext>
            </a:extLst>
          </p:cNvPr>
          <p:cNvSpPr/>
          <p:nvPr/>
        </p:nvSpPr>
        <p:spPr>
          <a:xfrm>
            <a:off x="7816340" y="1484896"/>
            <a:ext cx="997527" cy="952018"/>
          </a:xfrm>
          <a:prstGeom prst="rect">
            <a:avLst/>
          </a:prstGeom>
          <a:blipFill dpi="0" rotWithShape="1">
            <a:blip r:embed="rId8">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EA00FF0-CC9C-7EC1-EAA4-7A52C760B6EF}"/>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rgbClr val="FF0000"/>
                                  </a:solidFill>
                                  <a:latin typeface="Cambria Math" panose="02040503050406030204" pitchFamily="18" charset="0"/>
                                </a:rPr>
                              </m:ctrlPr>
                            </m:mPr>
                            <m:mr>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[1]</m:t>
                                    </m:r>
                                  </m:sup>
                                </m:sSup>
                              </m:e>
                              <m:e>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[2]</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[3]</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21" name="TextBox 20">
                <a:extLst>
                  <a:ext uri="{FF2B5EF4-FFF2-40B4-BE49-F238E27FC236}">
                    <a16:creationId xmlns:a16="http://schemas.microsoft.com/office/drawing/2014/main" id="{AEA00FF0-CC9C-7EC1-EAA4-7A52C760B6EF}"/>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9"/>
                <a:stretch>
                  <a:fillRect b="-7895"/>
                </a:stretch>
              </a:blipFill>
            </p:spPr>
            <p:txBody>
              <a:bodyPr/>
              <a:lstStyle/>
              <a:p>
                <a:r>
                  <a:rPr lang="en-NO">
                    <a:noFill/>
                  </a:rPr>
                  <a:t> </a:t>
                </a:r>
              </a:p>
            </p:txBody>
          </p:sp>
        </mc:Fallback>
      </mc:AlternateContent>
      <p:sp>
        <p:nvSpPr>
          <p:cNvPr id="22" name="TextBox 21">
            <a:extLst>
              <a:ext uri="{FF2B5EF4-FFF2-40B4-BE49-F238E27FC236}">
                <a16:creationId xmlns:a16="http://schemas.microsoft.com/office/drawing/2014/main" id="{A27B347F-75C7-29A4-D49F-D661F934E7F7}"/>
              </a:ext>
            </a:extLst>
          </p:cNvPr>
          <p:cNvSpPr txBox="1"/>
          <p:nvPr/>
        </p:nvSpPr>
        <p:spPr>
          <a:xfrm>
            <a:off x="245935" y="169836"/>
            <a:ext cx="1646605" cy="461665"/>
          </a:xfrm>
          <a:prstGeom prst="rect">
            <a:avLst/>
          </a:prstGeom>
          <a:noFill/>
        </p:spPr>
        <p:txBody>
          <a:bodyPr wrap="none" rtlCol="0">
            <a:spAutoFit/>
          </a:bodyPr>
          <a:lstStyle/>
          <a:p>
            <a:r>
              <a:rPr lang="en-NO" sz="2400" dirty="0">
                <a:solidFill>
                  <a:srgbClr val="0070C0"/>
                </a:solidFill>
                <a:latin typeface="Times New Roman" panose="02020603050405020304" pitchFamily="18" charset="0"/>
                <a:cs typeface="Times New Roman" panose="02020603050405020304" pitchFamily="18" charset="0"/>
              </a:rPr>
              <a:t>Dog vs. Cat</a:t>
            </a:r>
          </a:p>
        </p:txBody>
      </p:sp>
      <p:cxnSp>
        <p:nvCxnSpPr>
          <p:cNvPr id="23" name="Straight Arrow Connector 22">
            <a:extLst>
              <a:ext uri="{FF2B5EF4-FFF2-40B4-BE49-F238E27FC236}">
                <a16:creationId xmlns:a16="http://schemas.microsoft.com/office/drawing/2014/main" id="{6BC1F627-1FC9-AE33-AEE4-40EEC450FE1F}"/>
              </a:ext>
            </a:extLst>
          </p:cNvPr>
          <p:cNvCxnSpPr>
            <a:cxnSpLocks/>
            <a:stCxn id="17" idx="3"/>
            <a:endCxn id="9" idx="1"/>
          </p:cNvCxnSpPr>
          <p:nvPr/>
        </p:nvCxnSpPr>
        <p:spPr>
          <a:xfrm flipV="1">
            <a:off x="681604" y="1873034"/>
            <a:ext cx="3614865" cy="18756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2775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2" name="Rectangle 1">
            <a:extLst>
              <a:ext uri="{FF2B5EF4-FFF2-40B4-BE49-F238E27FC236}">
                <a16:creationId xmlns:a16="http://schemas.microsoft.com/office/drawing/2014/main" id="{50B9952E-097C-748B-45BB-4355EF87AA90}"/>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2" name="Graphic 11" descr="Kitten with solid fill">
            <a:extLst>
              <a:ext uri="{FF2B5EF4-FFF2-40B4-BE49-F238E27FC236}">
                <a16:creationId xmlns:a16="http://schemas.microsoft.com/office/drawing/2014/main" id="{7CCE42AC-82E6-098D-18EA-FC980D1B7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3" name="Rectangle 12">
            <a:extLst>
              <a:ext uri="{FF2B5EF4-FFF2-40B4-BE49-F238E27FC236}">
                <a16:creationId xmlns:a16="http://schemas.microsoft.com/office/drawing/2014/main" id="{C91BF0FF-EB9C-9359-93EC-B3EB575090B1}"/>
              </a:ext>
            </a:extLst>
          </p:cNvPr>
          <p:cNvSpPr/>
          <p:nvPr/>
        </p:nvSpPr>
        <p:spPr>
          <a:xfrm>
            <a:off x="433224" y="1909836"/>
            <a:ext cx="997527" cy="952018"/>
          </a:xfrm>
          <a:prstGeom prst="rect">
            <a:avLst/>
          </a:prstGeom>
          <a:blipFill dpi="0" rotWithShape="1">
            <a:blip r:embed="rId4">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FC0E119F-ED9E-2032-A074-C6F7E34DD781}"/>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Kitten with solid fill">
            <a:extLst>
              <a:ext uri="{FF2B5EF4-FFF2-40B4-BE49-F238E27FC236}">
                <a16:creationId xmlns:a16="http://schemas.microsoft.com/office/drawing/2014/main" id="{39107894-D03C-5F8E-7EF5-144FA73AE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CA97B9BE-D434-E4BE-076B-41EDF658F070}"/>
              </a:ext>
            </a:extLst>
          </p:cNvPr>
          <p:cNvSpPr/>
          <p:nvPr/>
        </p:nvSpPr>
        <p:spPr>
          <a:xfrm>
            <a:off x="433224" y="1909836"/>
            <a:ext cx="997527" cy="952018"/>
          </a:xfrm>
          <a:prstGeom prst="rect">
            <a:avLst/>
          </a:prstGeom>
          <a:blipFill dpi="0" rotWithShape="1">
            <a:blip r:embed="rId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8" name="Rectangle 67">
            <a:extLst>
              <a:ext uri="{FF2B5EF4-FFF2-40B4-BE49-F238E27FC236}">
                <a16:creationId xmlns:a16="http://schemas.microsoft.com/office/drawing/2014/main" id="{EF7182F6-BCD3-C55E-B825-8ADC98DE6F33}"/>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2" name="Rectangle 71">
            <a:extLst>
              <a:ext uri="{FF2B5EF4-FFF2-40B4-BE49-F238E27FC236}">
                <a16:creationId xmlns:a16="http://schemas.microsoft.com/office/drawing/2014/main" id="{E4D85EA9-6E84-ADF3-E602-DF6C5AAD146A}"/>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3" name="Rectangle 72">
            <a:extLst>
              <a:ext uri="{FF2B5EF4-FFF2-40B4-BE49-F238E27FC236}">
                <a16:creationId xmlns:a16="http://schemas.microsoft.com/office/drawing/2014/main" id="{038BE625-BFFB-14D8-2636-818C5945EBFE}"/>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7" name="Graphic 76" descr="Kitten with solid fill">
            <a:extLst>
              <a:ext uri="{FF2B5EF4-FFF2-40B4-BE49-F238E27FC236}">
                <a16:creationId xmlns:a16="http://schemas.microsoft.com/office/drawing/2014/main" id="{D4EE94EF-1AB8-D335-4466-95CEE03617D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79" name="Graphic 78" descr="Kitten with solid fill">
            <a:extLst>
              <a:ext uri="{FF2B5EF4-FFF2-40B4-BE49-F238E27FC236}">
                <a16:creationId xmlns:a16="http://schemas.microsoft.com/office/drawing/2014/main" id="{ACB10898-D18B-1488-E2FF-648B51BAA6A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81" name="Graphic 80" descr="Kitten with solid fill">
            <a:extLst>
              <a:ext uri="{FF2B5EF4-FFF2-40B4-BE49-F238E27FC236}">
                <a16:creationId xmlns:a16="http://schemas.microsoft.com/office/drawing/2014/main" id="{F2FDCC3E-560A-803C-986C-52A23EF0348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B3D22D3-72CF-209D-4BB3-C5D706E25655}"/>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82" name="TextBox 81">
                <a:extLst>
                  <a:ext uri="{FF2B5EF4-FFF2-40B4-BE49-F238E27FC236}">
                    <a16:creationId xmlns:a16="http://schemas.microsoft.com/office/drawing/2014/main" id="{EB3D22D3-72CF-209D-4BB3-C5D706E25655}"/>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8"/>
                <a:stretch>
                  <a:fillRect/>
                </a:stretch>
              </a:blipFill>
            </p:spPr>
            <p:txBody>
              <a:bodyPr/>
              <a:lstStyle/>
              <a:p>
                <a:r>
                  <a:rPr lang="en-NO">
                    <a:noFill/>
                  </a:rPr>
                  <a:t> </a:t>
                </a:r>
              </a:p>
            </p:txBody>
          </p:sp>
        </mc:Fallback>
      </mc:AlternateContent>
      <p:cxnSp>
        <p:nvCxnSpPr>
          <p:cNvPr id="83" name="Straight Connector 82">
            <a:extLst>
              <a:ext uri="{FF2B5EF4-FFF2-40B4-BE49-F238E27FC236}">
                <a16:creationId xmlns:a16="http://schemas.microsoft.com/office/drawing/2014/main" id="{39849D9F-E63D-A601-1A4F-A0BD7A18A0AF}"/>
              </a:ext>
            </a:extLst>
          </p:cNvPr>
          <p:cNvCxnSpPr>
            <a:cxnSpLocks/>
          </p:cNvCxnSpPr>
          <p:nvPr/>
        </p:nvCxnSpPr>
        <p:spPr>
          <a:xfrm flipH="1">
            <a:off x="7283356" y="3822768"/>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3B85ED9-DF4B-C852-DD18-218D9BA66D2B}"/>
              </a:ext>
            </a:extLst>
          </p:cNvPr>
          <p:cNvCxnSpPr>
            <a:cxnSpLocks/>
          </p:cNvCxnSpPr>
          <p:nvPr/>
        </p:nvCxnSpPr>
        <p:spPr>
          <a:xfrm flipH="1">
            <a:off x="7900829" y="3219796"/>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80D29C-E62C-9269-DF89-B542084B8487}"/>
              </a:ext>
            </a:extLst>
          </p:cNvPr>
          <p:cNvCxnSpPr>
            <a:cxnSpLocks/>
          </p:cNvCxnSpPr>
          <p:nvPr/>
        </p:nvCxnSpPr>
        <p:spPr>
          <a:xfrm flipH="1" flipV="1">
            <a:off x="3049333" y="4298742"/>
            <a:ext cx="1558156" cy="3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2A262E-808F-BAF7-88B4-5F763EBC40E9}"/>
              </a:ext>
            </a:extLst>
          </p:cNvPr>
          <p:cNvCxnSpPr>
            <a:cxnSpLocks/>
          </p:cNvCxnSpPr>
          <p:nvPr/>
        </p:nvCxnSpPr>
        <p:spPr>
          <a:xfrm flipH="1" flipV="1">
            <a:off x="5316444" y="2352687"/>
            <a:ext cx="1355499" cy="10778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6B1E5E5-E264-3C00-57A3-54FFD1EDCEF3}"/>
              </a:ext>
            </a:extLst>
          </p:cNvPr>
          <p:cNvCxnSpPr>
            <a:cxnSpLocks/>
          </p:cNvCxnSpPr>
          <p:nvPr/>
        </p:nvCxnSpPr>
        <p:spPr>
          <a:xfrm flipV="1">
            <a:off x="4607489" y="2493014"/>
            <a:ext cx="2149684" cy="1839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D092C3F5-26F9-32B9-BCC7-9E8898C4C778}"/>
              </a:ext>
            </a:extLst>
          </p:cNvPr>
          <p:cNvSpPr/>
          <p:nvPr/>
        </p:nvSpPr>
        <p:spPr>
          <a:xfrm>
            <a:off x="5001721" y="3783988"/>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9" name="Oval 88">
            <a:extLst>
              <a:ext uri="{FF2B5EF4-FFF2-40B4-BE49-F238E27FC236}">
                <a16:creationId xmlns:a16="http://schemas.microsoft.com/office/drawing/2014/main" id="{081A42A6-F052-15FE-2F17-002D4BB5A8C8}"/>
              </a:ext>
            </a:extLst>
          </p:cNvPr>
          <p:cNvSpPr/>
          <p:nvPr/>
        </p:nvSpPr>
        <p:spPr>
          <a:xfrm>
            <a:off x="4572185" y="4142421"/>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0" name="Straight Connector 89">
            <a:extLst>
              <a:ext uri="{FF2B5EF4-FFF2-40B4-BE49-F238E27FC236}">
                <a16:creationId xmlns:a16="http://schemas.microsoft.com/office/drawing/2014/main" id="{42CE9C2C-CFFB-31C5-14A6-CE0DC26CFD0D}"/>
              </a:ext>
            </a:extLst>
          </p:cNvPr>
          <p:cNvCxnSpPr>
            <a:cxnSpLocks/>
            <a:endCxn id="89" idx="4"/>
          </p:cNvCxnSpPr>
          <p:nvPr/>
        </p:nvCxnSpPr>
        <p:spPr>
          <a:xfrm flipH="1">
            <a:off x="4692720" y="3901325"/>
            <a:ext cx="2384871" cy="4632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E34DC18-EB79-C09D-70A0-AB3CB7CEA90F}"/>
              </a:ext>
            </a:extLst>
          </p:cNvPr>
          <p:cNvCxnSpPr>
            <a:cxnSpLocks/>
          </p:cNvCxnSpPr>
          <p:nvPr/>
        </p:nvCxnSpPr>
        <p:spPr>
          <a:xfrm flipH="1" flipV="1">
            <a:off x="6671943" y="2460475"/>
            <a:ext cx="1193582" cy="679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B104C93-5B0E-2BFE-4080-1C1B570C249F}"/>
              </a:ext>
            </a:extLst>
          </p:cNvPr>
          <p:cNvCxnSpPr>
            <a:cxnSpLocks/>
          </p:cNvCxnSpPr>
          <p:nvPr/>
        </p:nvCxnSpPr>
        <p:spPr>
          <a:xfrm flipV="1">
            <a:off x="7077591" y="3139555"/>
            <a:ext cx="787934" cy="7617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2EA02B5A-A15B-E663-DC61-0342BE1A1706}"/>
              </a:ext>
            </a:extLst>
          </p:cNvPr>
          <p:cNvSpPr/>
          <p:nvPr/>
        </p:nvSpPr>
        <p:spPr>
          <a:xfrm>
            <a:off x="7042287" y="3711673"/>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4" name="Oval 93">
            <a:extLst>
              <a:ext uri="{FF2B5EF4-FFF2-40B4-BE49-F238E27FC236}">
                <a16:creationId xmlns:a16="http://schemas.microsoft.com/office/drawing/2014/main" id="{37AC31F5-CCB1-9D5B-4DC8-A10FE60C7E61}"/>
              </a:ext>
            </a:extLst>
          </p:cNvPr>
          <p:cNvSpPr/>
          <p:nvPr/>
        </p:nvSpPr>
        <p:spPr>
          <a:xfrm>
            <a:off x="7659760" y="3107016"/>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5" name="Oval 94">
            <a:extLst>
              <a:ext uri="{FF2B5EF4-FFF2-40B4-BE49-F238E27FC236}">
                <a16:creationId xmlns:a16="http://schemas.microsoft.com/office/drawing/2014/main" id="{AB6C8EA1-EA1A-239F-6776-7E74CD0C1218}"/>
              </a:ext>
            </a:extLst>
          </p:cNvPr>
          <p:cNvSpPr/>
          <p:nvPr/>
        </p:nvSpPr>
        <p:spPr>
          <a:xfrm>
            <a:off x="6551408" y="2460475"/>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6" name="TextBox 95">
            <a:extLst>
              <a:ext uri="{FF2B5EF4-FFF2-40B4-BE49-F238E27FC236}">
                <a16:creationId xmlns:a16="http://schemas.microsoft.com/office/drawing/2014/main" id="{41304022-6E17-02FD-03D3-616644A2FDB7}"/>
              </a:ext>
            </a:extLst>
          </p:cNvPr>
          <p:cNvSpPr txBox="1"/>
          <p:nvPr/>
        </p:nvSpPr>
        <p:spPr>
          <a:xfrm>
            <a:off x="8401287" y="3066292"/>
            <a:ext cx="650471" cy="261610"/>
          </a:xfrm>
          <a:prstGeom prst="rect">
            <a:avLst/>
          </a:prstGeom>
          <a:noFill/>
        </p:spPr>
        <p:txBody>
          <a:bodyPr wrap="square">
            <a:spAutoFit/>
          </a:bodyPr>
          <a:lstStyle/>
          <a:p>
            <a:r>
              <a:rPr lang="en-NO" sz="1100" dirty="0">
                <a:latin typeface="Times New Roman" panose="02020603050405020304" pitchFamily="18" charset="0"/>
                <a:cs typeface="Times New Roman" panose="02020603050405020304" pitchFamily="18" charset="0"/>
              </a:rPr>
              <a:t>Cat</a:t>
            </a:r>
            <a:endParaRPr lang="en-NO" sz="1100" dirty="0"/>
          </a:p>
        </p:txBody>
      </p:sp>
      <p:sp>
        <p:nvSpPr>
          <p:cNvPr id="97" name="TextBox 96">
            <a:extLst>
              <a:ext uri="{FF2B5EF4-FFF2-40B4-BE49-F238E27FC236}">
                <a16:creationId xmlns:a16="http://schemas.microsoft.com/office/drawing/2014/main" id="{15DBB1A0-6BF5-8690-99E9-92402CA0F360}"/>
              </a:ext>
            </a:extLst>
          </p:cNvPr>
          <p:cNvSpPr txBox="1"/>
          <p:nvPr/>
        </p:nvSpPr>
        <p:spPr>
          <a:xfrm>
            <a:off x="7827797" y="3622463"/>
            <a:ext cx="650471" cy="400110"/>
          </a:xfrm>
          <a:prstGeom prst="rect">
            <a:avLst/>
          </a:prstGeom>
          <a:noFill/>
        </p:spPr>
        <p:txBody>
          <a:bodyPr wrap="square">
            <a:spAutoFit/>
          </a:bodyPr>
          <a:lstStyle/>
          <a:p>
            <a:r>
              <a:rPr lang="en-NO" sz="2000" dirty="0">
                <a:latin typeface="Times New Roman" panose="02020603050405020304" pitchFamily="18" charset="0"/>
                <a:cs typeface="Times New Roman" panose="02020603050405020304" pitchFamily="18" charset="0"/>
              </a:rPr>
              <a:t>Dog</a:t>
            </a:r>
            <a:endParaRPr lang="en-NO" sz="2000" dirty="0"/>
          </a:p>
        </p:txBody>
      </p:sp>
      <p:cxnSp>
        <p:nvCxnSpPr>
          <p:cNvPr id="98" name="Straight Arrow Connector 97">
            <a:extLst>
              <a:ext uri="{FF2B5EF4-FFF2-40B4-BE49-F238E27FC236}">
                <a16:creationId xmlns:a16="http://schemas.microsoft.com/office/drawing/2014/main" id="{79E9B73F-078D-934C-185C-618180E44DE9}"/>
              </a:ext>
            </a:extLst>
          </p:cNvPr>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0AD5DD4-76FA-EEE6-42DA-2200D5FABF19}"/>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00" name="Graphic 99" descr="Kitten with solid fill">
            <a:extLst>
              <a:ext uri="{FF2B5EF4-FFF2-40B4-BE49-F238E27FC236}">
                <a16:creationId xmlns:a16="http://schemas.microsoft.com/office/drawing/2014/main" id="{985C188F-F083-5A89-099D-7177EEB573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101" name="Rectangle 100">
            <a:extLst>
              <a:ext uri="{FF2B5EF4-FFF2-40B4-BE49-F238E27FC236}">
                <a16:creationId xmlns:a16="http://schemas.microsoft.com/office/drawing/2014/main" id="{0C3E5D76-038E-3075-BC84-6DA2886BFE9E}"/>
              </a:ext>
            </a:extLst>
          </p:cNvPr>
          <p:cNvSpPr/>
          <p:nvPr/>
        </p:nvSpPr>
        <p:spPr>
          <a:xfrm>
            <a:off x="7816340" y="1484896"/>
            <a:ext cx="997527" cy="952018"/>
          </a:xfrm>
          <a:prstGeom prst="rect">
            <a:avLst/>
          </a:prstGeom>
          <a:blipFill dpi="0" rotWithShape="1">
            <a:blip r:embed="rId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C7686890-7BA9-DD70-C2F7-5E2554D79E0B}"/>
              </a:ext>
            </a:extLst>
          </p:cNvPr>
          <p:cNvSpPr txBox="1"/>
          <p:nvPr/>
        </p:nvSpPr>
        <p:spPr>
          <a:xfrm>
            <a:off x="245935" y="169836"/>
            <a:ext cx="1646605" cy="461665"/>
          </a:xfrm>
          <a:prstGeom prst="rect">
            <a:avLst/>
          </a:prstGeom>
          <a:noFill/>
        </p:spPr>
        <p:txBody>
          <a:bodyPr wrap="none" rtlCol="0">
            <a:spAutoFit/>
          </a:bodyPr>
          <a:lstStyle/>
          <a:p>
            <a:r>
              <a:rPr lang="en-NO" sz="2400" dirty="0">
                <a:solidFill>
                  <a:srgbClr val="0070C0"/>
                </a:solidFill>
                <a:latin typeface="Times New Roman" panose="02020603050405020304" pitchFamily="18" charset="0"/>
                <a:cs typeface="Times New Roman" panose="02020603050405020304" pitchFamily="18" charset="0"/>
              </a:rPr>
              <a:t>Dog vs. Cat</a:t>
            </a:r>
          </a:p>
        </p:txBody>
      </p:sp>
    </p:spTree>
    <p:extLst>
      <p:ext uri="{BB962C8B-B14F-4D97-AF65-F5344CB8AC3E}">
        <p14:creationId xmlns:p14="http://schemas.microsoft.com/office/powerpoint/2010/main" val="2906026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B521E3-DBBE-4496-83E3-3BBA4C8FBBA9}"/>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10" name="Graphic 9" descr="Kitten with solid fill">
            <a:extLst>
              <a:ext uri="{FF2B5EF4-FFF2-40B4-BE49-F238E27FC236}">
                <a16:creationId xmlns:a16="http://schemas.microsoft.com/office/drawing/2014/main" id="{001DB11E-7147-48F0-6047-D215E4A710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04F450-AB1A-79A0-436A-8118EF6126ED}"/>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1" name="TextBox 10">
                <a:extLst>
                  <a:ext uri="{FF2B5EF4-FFF2-40B4-BE49-F238E27FC236}">
                    <a16:creationId xmlns:a16="http://schemas.microsoft.com/office/drawing/2014/main" id="{6704F450-AB1A-79A0-436A-8118EF6126ED}"/>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6"/>
                <a:stretch>
                  <a:fillRect/>
                </a:stretch>
              </a:blipFill>
            </p:spPr>
            <p:txBody>
              <a:bodyPr/>
              <a:lstStyle/>
              <a:p>
                <a:r>
                  <a:rPr lang="en-NO">
                    <a:noFill/>
                  </a:rPr>
                  <a:t> </a:t>
                </a:r>
              </a:p>
            </p:txBody>
          </p:sp>
        </mc:Fallback>
      </mc:AlternateContent>
      <p:sp>
        <p:nvSpPr>
          <p:cNvPr id="3" name="Rectangle 2">
            <a:extLst>
              <a:ext uri="{FF2B5EF4-FFF2-40B4-BE49-F238E27FC236}">
                <a16:creationId xmlns:a16="http://schemas.microsoft.com/office/drawing/2014/main" id="{FC0E119F-ED9E-2032-A074-C6F7E34DD781}"/>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Kitten with solid fill">
            <a:extLst>
              <a:ext uri="{FF2B5EF4-FFF2-40B4-BE49-F238E27FC236}">
                <a16:creationId xmlns:a16="http://schemas.microsoft.com/office/drawing/2014/main" id="{39107894-D03C-5F8E-7EF5-144FA73AE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CA97B9BE-D434-E4BE-076B-41EDF658F070}"/>
              </a:ext>
            </a:extLst>
          </p:cNvPr>
          <p:cNvSpPr/>
          <p:nvPr/>
        </p:nvSpPr>
        <p:spPr>
          <a:xfrm>
            <a:off x="433224" y="1909836"/>
            <a:ext cx="997527" cy="952018"/>
          </a:xfrm>
          <a:prstGeom prst="rect">
            <a:avLst/>
          </a:prstGeom>
          <a:blipFill dpi="0" rotWithShape="1">
            <a:blip r:embed="rId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9" name="Straight Connector 18">
            <a:extLst>
              <a:ext uri="{FF2B5EF4-FFF2-40B4-BE49-F238E27FC236}">
                <a16:creationId xmlns:a16="http://schemas.microsoft.com/office/drawing/2014/main" id="{33134BAB-B893-0F48-E6B3-676692EC998B}"/>
              </a:ext>
            </a:extLst>
          </p:cNvPr>
          <p:cNvCxnSpPr>
            <a:cxnSpLocks/>
          </p:cNvCxnSpPr>
          <p:nvPr/>
        </p:nvCxnSpPr>
        <p:spPr>
          <a:xfrm flipH="1">
            <a:off x="7283356" y="3822768"/>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E1A2BF-6CF4-3AED-BBF9-ADDEE4179CE1}"/>
              </a:ext>
            </a:extLst>
          </p:cNvPr>
          <p:cNvCxnSpPr>
            <a:cxnSpLocks/>
          </p:cNvCxnSpPr>
          <p:nvPr/>
        </p:nvCxnSpPr>
        <p:spPr>
          <a:xfrm flipH="1">
            <a:off x="7900829" y="3219796"/>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30EADB-47F0-2E4A-1B4A-828883E2A92D}"/>
              </a:ext>
            </a:extLst>
          </p:cNvPr>
          <p:cNvCxnSpPr>
            <a:cxnSpLocks/>
          </p:cNvCxnSpPr>
          <p:nvPr/>
        </p:nvCxnSpPr>
        <p:spPr>
          <a:xfrm flipH="1" flipV="1">
            <a:off x="3049333" y="4298742"/>
            <a:ext cx="1558156" cy="3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3D4295-2E62-FA61-ED0A-66277ADEFBF3}"/>
              </a:ext>
            </a:extLst>
          </p:cNvPr>
          <p:cNvCxnSpPr>
            <a:cxnSpLocks/>
          </p:cNvCxnSpPr>
          <p:nvPr/>
        </p:nvCxnSpPr>
        <p:spPr>
          <a:xfrm flipH="1" flipV="1">
            <a:off x="5316444" y="2352687"/>
            <a:ext cx="1355499" cy="10778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AC8A99-34C5-E015-718F-533ED050E089}"/>
              </a:ext>
            </a:extLst>
          </p:cNvPr>
          <p:cNvCxnSpPr>
            <a:cxnSpLocks/>
          </p:cNvCxnSpPr>
          <p:nvPr/>
        </p:nvCxnSpPr>
        <p:spPr>
          <a:xfrm flipV="1">
            <a:off x="4607489" y="2493014"/>
            <a:ext cx="2149684" cy="1839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59577D2-9E20-E622-64F5-7987871C8533}"/>
              </a:ext>
            </a:extLst>
          </p:cNvPr>
          <p:cNvSpPr/>
          <p:nvPr/>
        </p:nvSpPr>
        <p:spPr>
          <a:xfrm>
            <a:off x="5001721" y="3783988"/>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ED1B4563-398F-6B6C-53B8-AEA91F30F35B}"/>
              </a:ext>
            </a:extLst>
          </p:cNvPr>
          <p:cNvSpPr/>
          <p:nvPr/>
        </p:nvSpPr>
        <p:spPr>
          <a:xfrm>
            <a:off x="4572185" y="4142421"/>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9" name="Straight Connector 38">
            <a:extLst>
              <a:ext uri="{FF2B5EF4-FFF2-40B4-BE49-F238E27FC236}">
                <a16:creationId xmlns:a16="http://schemas.microsoft.com/office/drawing/2014/main" id="{B7B9A476-C588-73C4-EFA4-8FA0DF5DDF26}"/>
              </a:ext>
            </a:extLst>
          </p:cNvPr>
          <p:cNvCxnSpPr>
            <a:cxnSpLocks/>
            <a:endCxn id="37" idx="4"/>
          </p:cNvCxnSpPr>
          <p:nvPr/>
        </p:nvCxnSpPr>
        <p:spPr>
          <a:xfrm flipH="1">
            <a:off x="4692720" y="3901325"/>
            <a:ext cx="2384871" cy="4632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B2969FB-38D9-2899-6130-AF58E22EAC3F}"/>
              </a:ext>
            </a:extLst>
          </p:cNvPr>
          <p:cNvCxnSpPr>
            <a:cxnSpLocks/>
          </p:cNvCxnSpPr>
          <p:nvPr/>
        </p:nvCxnSpPr>
        <p:spPr>
          <a:xfrm flipH="1" flipV="1">
            <a:off x="6671943" y="2460475"/>
            <a:ext cx="1193582" cy="679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0F2534E-177D-821B-1624-7ED432B304FE}"/>
              </a:ext>
            </a:extLst>
          </p:cNvPr>
          <p:cNvCxnSpPr>
            <a:cxnSpLocks/>
          </p:cNvCxnSpPr>
          <p:nvPr/>
        </p:nvCxnSpPr>
        <p:spPr>
          <a:xfrm flipV="1">
            <a:off x="7077591" y="3139555"/>
            <a:ext cx="787934" cy="7617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513A34E9-5588-F97B-6622-D19A6EBD2258}"/>
              </a:ext>
            </a:extLst>
          </p:cNvPr>
          <p:cNvSpPr/>
          <p:nvPr/>
        </p:nvSpPr>
        <p:spPr>
          <a:xfrm>
            <a:off x="7042287" y="3711673"/>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7" name="Oval 56">
            <a:extLst>
              <a:ext uri="{FF2B5EF4-FFF2-40B4-BE49-F238E27FC236}">
                <a16:creationId xmlns:a16="http://schemas.microsoft.com/office/drawing/2014/main" id="{D6A38910-E2C6-00AC-3E04-088653AF5B0C}"/>
              </a:ext>
            </a:extLst>
          </p:cNvPr>
          <p:cNvSpPr/>
          <p:nvPr/>
        </p:nvSpPr>
        <p:spPr>
          <a:xfrm>
            <a:off x="7659760" y="3107016"/>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9" name="Oval 58">
            <a:extLst>
              <a:ext uri="{FF2B5EF4-FFF2-40B4-BE49-F238E27FC236}">
                <a16:creationId xmlns:a16="http://schemas.microsoft.com/office/drawing/2014/main" id="{097759C1-C433-ABCE-957B-7966C11C2B29}"/>
              </a:ext>
            </a:extLst>
          </p:cNvPr>
          <p:cNvSpPr/>
          <p:nvPr/>
        </p:nvSpPr>
        <p:spPr>
          <a:xfrm>
            <a:off x="6551408" y="2460475"/>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2" name="Straight Connector 1">
            <a:extLst>
              <a:ext uri="{FF2B5EF4-FFF2-40B4-BE49-F238E27FC236}">
                <a16:creationId xmlns:a16="http://schemas.microsoft.com/office/drawing/2014/main" id="{66001524-F91E-D3B4-93D3-BEC5BA43ED44}"/>
              </a:ext>
            </a:extLst>
          </p:cNvPr>
          <p:cNvCxnSpPr>
            <a:cxnSpLocks/>
          </p:cNvCxnSpPr>
          <p:nvPr/>
        </p:nvCxnSpPr>
        <p:spPr>
          <a:xfrm flipH="1">
            <a:off x="586535" y="4389082"/>
            <a:ext cx="586581" cy="726918"/>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64ABCF-3AE5-803B-4938-79BDC5765FFC}"/>
              </a:ext>
            </a:extLst>
          </p:cNvPr>
          <p:cNvSpPr txBox="1"/>
          <p:nvPr/>
        </p:nvSpPr>
        <p:spPr>
          <a:xfrm>
            <a:off x="586535" y="5062320"/>
            <a:ext cx="2525050"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Many more layers!</a:t>
            </a:r>
          </a:p>
        </p:txBody>
      </p:sp>
      <p:sp>
        <p:nvSpPr>
          <p:cNvPr id="22" name="Rectangle 21">
            <a:extLst>
              <a:ext uri="{FF2B5EF4-FFF2-40B4-BE49-F238E27FC236}">
                <a16:creationId xmlns:a16="http://schemas.microsoft.com/office/drawing/2014/main" id="{B6B0FFC3-9800-3364-ADB0-3AA674362FAA}"/>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3" name="Graphic 22" descr="Kitten with solid fill">
            <a:extLst>
              <a:ext uri="{FF2B5EF4-FFF2-40B4-BE49-F238E27FC236}">
                <a16:creationId xmlns:a16="http://schemas.microsoft.com/office/drawing/2014/main" id="{1350A779-3B94-4F86-51DE-7A608328DF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24" name="Rectangle 23">
            <a:extLst>
              <a:ext uri="{FF2B5EF4-FFF2-40B4-BE49-F238E27FC236}">
                <a16:creationId xmlns:a16="http://schemas.microsoft.com/office/drawing/2014/main" id="{52084F2F-1AB4-5474-BE25-3EC010E78BDD}"/>
              </a:ext>
            </a:extLst>
          </p:cNvPr>
          <p:cNvSpPr/>
          <p:nvPr/>
        </p:nvSpPr>
        <p:spPr>
          <a:xfrm>
            <a:off x="7816340" y="1484896"/>
            <a:ext cx="997527" cy="952018"/>
          </a:xfrm>
          <a:prstGeom prst="rect">
            <a:avLst/>
          </a:prstGeom>
          <a:blipFill dpi="0" rotWithShape="1">
            <a:blip r:embed="rId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25" name="Straight Connector 24">
            <a:extLst>
              <a:ext uri="{FF2B5EF4-FFF2-40B4-BE49-F238E27FC236}">
                <a16:creationId xmlns:a16="http://schemas.microsoft.com/office/drawing/2014/main" id="{0006E733-BBDB-66BA-77E4-A2B7654F3261}"/>
              </a:ext>
            </a:extLst>
          </p:cNvPr>
          <p:cNvCxnSpPr>
            <a:cxnSpLocks/>
          </p:cNvCxnSpPr>
          <p:nvPr/>
        </p:nvCxnSpPr>
        <p:spPr>
          <a:xfrm flipH="1">
            <a:off x="3085513" y="4389082"/>
            <a:ext cx="586581" cy="726918"/>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72F54C-23EB-469A-9CDD-B9A08DF58DE1}"/>
              </a:ext>
            </a:extLst>
          </p:cNvPr>
          <p:cNvSpPr txBox="1"/>
          <p:nvPr/>
        </p:nvSpPr>
        <p:spPr>
          <a:xfrm>
            <a:off x="8401287" y="3066292"/>
            <a:ext cx="650471" cy="261610"/>
          </a:xfrm>
          <a:prstGeom prst="rect">
            <a:avLst/>
          </a:prstGeom>
          <a:noFill/>
        </p:spPr>
        <p:txBody>
          <a:bodyPr wrap="square">
            <a:spAutoFit/>
          </a:bodyPr>
          <a:lstStyle/>
          <a:p>
            <a:r>
              <a:rPr lang="en-NO" sz="1100" dirty="0">
                <a:latin typeface="Times New Roman" panose="02020603050405020304" pitchFamily="18" charset="0"/>
                <a:cs typeface="Times New Roman" panose="02020603050405020304" pitchFamily="18" charset="0"/>
              </a:rPr>
              <a:t>Cat</a:t>
            </a:r>
            <a:endParaRPr lang="en-NO" sz="1100" dirty="0"/>
          </a:p>
        </p:txBody>
      </p:sp>
      <p:sp>
        <p:nvSpPr>
          <p:cNvPr id="30" name="TextBox 29">
            <a:extLst>
              <a:ext uri="{FF2B5EF4-FFF2-40B4-BE49-F238E27FC236}">
                <a16:creationId xmlns:a16="http://schemas.microsoft.com/office/drawing/2014/main" id="{56982785-C325-CAEF-F96F-13A53F2FA992}"/>
              </a:ext>
            </a:extLst>
          </p:cNvPr>
          <p:cNvSpPr txBox="1"/>
          <p:nvPr/>
        </p:nvSpPr>
        <p:spPr>
          <a:xfrm>
            <a:off x="7827797" y="3622463"/>
            <a:ext cx="650471" cy="400110"/>
          </a:xfrm>
          <a:prstGeom prst="rect">
            <a:avLst/>
          </a:prstGeom>
          <a:noFill/>
        </p:spPr>
        <p:txBody>
          <a:bodyPr wrap="square">
            <a:spAutoFit/>
          </a:bodyPr>
          <a:lstStyle/>
          <a:p>
            <a:r>
              <a:rPr lang="en-NO" sz="2000" dirty="0">
                <a:latin typeface="Times New Roman" panose="02020603050405020304" pitchFamily="18" charset="0"/>
                <a:cs typeface="Times New Roman" panose="02020603050405020304" pitchFamily="18" charset="0"/>
              </a:rPr>
              <a:t>Dog</a:t>
            </a:r>
            <a:endParaRPr lang="en-NO" sz="2000" dirty="0"/>
          </a:p>
        </p:txBody>
      </p:sp>
      <p:sp>
        <p:nvSpPr>
          <p:cNvPr id="12" name="TextBox 11">
            <a:extLst>
              <a:ext uri="{FF2B5EF4-FFF2-40B4-BE49-F238E27FC236}">
                <a16:creationId xmlns:a16="http://schemas.microsoft.com/office/drawing/2014/main" id="{DEEEDF48-A7B0-1F87-35D4-D5F93384B38E}"/>
              </a:ext>
            </a:extLst>
          </p:cNvPr>
          <p:cNvSpPr txBox="1"/>
          <p:nvPr/>
        </p:nvSpPr>
        <p:spPr>
          <a:xfrm>
            <a:off x="245935" y="169836"/>
            <a:ext cx="1646605" cy="461665"/>
          </a:xfrm>
          <a:prstGeom prst="rect">
            <a:avLst/>
          </a:prstGeom>
          <a:noFill/>
        </p:spPr>
        <p:txBody>
          <a:bodyPr wrap="none" rtlCol="0">
            <a:spAutoFit/>
          </a:bodyPr>
          <a:lstStyle/>
          <a:p>
            <a:r>
              <a:rPr lang="en-NO" sz="2400" dirty="0">
                <a:solidFill>
                  <a:srgbClr val="0070C0"/>
                </a:solidFill>
                <a:latin typeface="Times New Roman" panose="02020603050405020304" pitchFamily="18" charset="0"/>
                <a:cs typeface="Times New Roman" panose="02020603050405020304" pitchFamily="18" charset="0"/>
              </a:rPr>
              <a:t>Dog vs. Cat</a:t>
            </a:r>
          </a:p>
        </p:txBody>
      </p:sp>
    </p:spTree>
    <p:extLst>
      <p:ext uri="{BB962C8B-B14F-4D97-AF65-F5344CB8AC3E}">
        <p14:creationId xmlns:p14="http://schemas.microsoft.com/office/powerpoint/2010/main" val="1939702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B521E3-DBBE-4496-83E3-3BBA4C8FBBA9}"/>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10" name="Graphic 9" descr="Kitten with solid fill">
            <a:extLst>
              <a:ext uri="{FF2B5EF4-FFF2-40B4-BE49-F238E27FC236}">
                <a16:creationId xmlns:a16="http://schemas.microsoft.com/office/drawing/2014/main" id="{001DB11E-7147-48F0-6047-D215E4A710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04F450-AB1A-79A0-436A-8118EF6126ED}"/>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1" name="TextBox 10">
                <a:extLst>
                  <a:ext uri="{FF2B5EF4-FFF2-40B4-BE49-F238E27FC236}">
                    <a16:creationId xmlns:a16="http://schemas.microsoft.com/office/drawing/2014/main" id="{6704F450-AB1A-79A0-436A-8118EF6126ED}"/>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6"/>
                <a:stretch>
                  <a:fillRect/>
                </a:stretch>
              </a:blipFill>
            </p:spPr>
            <p:txBody>
              <a:bodyPr/>
              <a:lstStyle/>
              <a:p>
                <a:r>
                  <a:rPr lang="en-NO">
                    <a:noFill/>
                  </a:rPr>
                  <a:t> </a:t>
                </a:r>
              </a:p>
            </p:txBody>
          </p:sp>
        </mc:Fallback>
      </mc:AlternateContent>
      <p:sp>
        <p:nvSpPr>
          <p:cNvPr id="3" name="Rectangle 2">
            <a:extLst>
              <a:ext uri="{FF2B5EF4-FFF2-40B4-BE49-F238E27FC236}">
                <a16:creationId xmlns:a16="http://schemas.microsoft.com/office/drawing/2014/main" id="{FC0E119F-ED9E-2032-A074-C6F7E34DD781}"/>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Kitten with solid fill">
            <a:extLst>
              <a:ext uri="{FF2B5EF4-FFF2-40B4-BE49-F238E27FC236}">
                <a16:creationId xmlns:a16="http://schemas.microsoft.com/office/drawing/2014/main" id="{39107894-D03C-5F8E-7EF5-144FA73AE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CA97B9BE-D434-E4BE-076B-41EDF658F070}"/>
              </a:ext>
            </a:extLst>
          </p:cNvPr>
          <p:cNvSpPr/>
          <p:nvPr/>
        </p:nvSpPr>
        <p:spPr>
          <a:xfrm>
            <a:off x="433224" y="1909836"/>
            <a:ext cx="997527" cy="952018"/>
          </a:xfrm>
          <a:prstGeom prst="rect">
            <a:avLst/>
          </a:prstGeom>
          <a:blipFill dpi="0" rotWithShape="1">
            <a:blip r:embed="rId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9" name="Straight Connector 18">
            <a:extLst>
              <a:ext uri="{FF2B5EF4-FFF2-40B4-BE49-F238E27FC236}">
                <a16:creationId xmlns:a16="http://schemas.microsoft.com/office/drawing/2014/main" id="{33134BAB-B893-0F48-E6B3-676692EC998B}"/>
              </a:ext>
            </a:extLst>
          </p:cNvPr>
          <p:cNvCxnSpPr>
            <a:cxnSpLocks/>
          </p:cNvCxnSpPr>
          <p:nvPr/>
        </p:nvCxnSpPr>
        <p:spPr>
          <a:xfrm flipH="1">
            <a:off x="7283356" y="3822768"/>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E1A2BF-6CF4-3AED-BBF9-ADDEE4179CE1}"/>
              </a:ext>
            </a:extLst>
          </p:cNvPr>
          <p:cNvCxnSpPr>
            <a:cxnSpLocks/>
          </p:cNvCxnSpPr>
          <p:nvPr/>
        </p:nvCxnSpPr>
        <p:spPr>
          <a:xfrm flipH="1">
            <a:off x="7900829" y="3219796"/>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30EADB-47F0-2E4A-1B4A-828883E2A92D}"/>
              </a:ext>
            </a:extLst>
          </p:cNvPr>
          <p:cNvCxnSpPr>
            <a:cxnSpLocks/>
          </p:cNvCxnSpPr>
          <p:nvPr/>
        </p:nvCxnSpPr>
        <p:spPr>
          <a:xfrm flipH="1" flipV="1">
            <a:off x="3049333" y="4298742"/>
            <a:ext cx="1558156" cy="3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3D4295-2E62-FA61-ED0A-66277ADEFBF3}"/>
              </a:ext>
            </a:extLst>
          </p:cNvPr>
          <p:cNvCxnSpPr>
            <a:cxnSpLocks/>
          </p:cNvCxnSpPr>
          <p:nvPr/>
        </p:nvCxnSpPr>
        <p:spPr>
          <a:xfrm flipH="1" flipV="1">
            <a:off x="5316444" y="2352687"/>
            <a:ext cx="1355499" cy="10778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AC8A99-34C5-E015-718F-533ED050E089}"/>
              </a:ext>
            </a:extLst>
          </p:cNvPr>
          <p:cNvCxnSpPr>
            <a:cxnSpLocks/>
          </p:cNvCxnSpPr>
          <p:nvPr/>
        </p:nvCxnSpPr>
        <p:spPr>
          <a:xfrm flipV="1">
            <a:off x="4607489" y="2493014"/>
            <a:ext cx="2149684" cy="1839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59577D2-9E20-E622-64F5-7987871C8533}"/>
              </a:ext>
            </a:extLst>
          </p:cNvPr>
          <p:cNvSpPr/>
          <p:nvPr/>
        </p:nvSpPr>
        <p:spPr>
          <a:xfrm>
            <a:off x="5001721" y="3783988"/>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ED1B4563-398F-6B6C-53B8-AEA91F30F35B}"/>
              </a:ext>
            </a:extLst>
          </p:cNvPr>
          <p:cNvSpPr/>
          <p:nvPr/>
        </p:nvSpPr>
        <p:spPr>
          <a:xfrm>
            <a:off x="4572185" y="4142421"/>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9" name="Straight Connector 38">
            <a:extLst>
              <a:ext uri="{FF2B5EF4-FFF2-40B4-BE49-F238E27FC236}">
                <a16:creationId xmlns:a16="http://schemas.microsoft.com/office/drawing/2014/main" id="{B7B9A476-C588-73C4-EFA4-8FA0DF5DDF26}"/>
              </a:ext>
            </a:extLst>
          </p:cNvPr>
          <p:cNvCxnSpPr>
            <a:cxnSpLocks/>
            <a:endCxn id="37" idx="4"/>
          </p:cNvCxnSpPr>
          <p:nvPr/>
        </p:nvCxnSpPr>
        <p:spPr>
          <a:xfrm flipH="1">
            <a:off x="4692720" y="3901325"/>
            <a:ext cx="2384871" cy="4632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B2969FB-38D9-2899-6130-AF58E22EAC3F}"/>
              </a:ext>
            </a:extLst>
          </p:cNvPr>
          <p:cNvCxnSpPr>
            <a:cxnSpLocks/>
          </p:cNvCxnSpPr>
          <p:nvPr/>
        </p:nvCxnSpPr>
        <p:spPr>
          <a:xfrm flipH="1" flipV="1">
            <a:off x="6671943" y="2460475"/>
            <a:ext cx="1193582" cy="679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0F2534E-177D-821B-1624-7ED432B304FE}"/>
              </a:ext>
            </a:extLst>
          </p:cNvPr>
          <p:cNvCxnSpPr>
            <a:cxnSpLocks/>
          </p:cNvCxnSpPr>
          <p:nvPr/>
        </p:nvCxnSpPr>
        <p:spPr>
          <a:xfrm flipV="1">
            <a:off x="7077591" y="3139555"/>
            <a:ext cx="787934" cy="7617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513A34E9-5588-F97B-6622-D19A6EBD2258}"/>
              </a:ext>
            </a:extLst>
          </p:cNvPr>
          <p:cNvSpPr/>
          <p:nvPr/>
        </p:nvSpPr>
        <p:spPr>
          <a:xfrm>
            <a:off x="7042287" y="3711673"/>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7" name="Oval 56">
            <a:extLst>
              <a:ext uri="{FF2B5EF4-FFF2-40B4-BE49-F238E27FC236}">
                <a16:creationId xmlns:a16="http://schemas.microsoft.com/office/drawing/2014/main" id="{D6A38910-E2C6-00AC-3E04-088653AF5B0C}"/>
              </a:ext>
            </a:extLst>
          </p:cNvPr>
          <p:cNvSpPr/>
          <p:nvPr/>
        </p:nvSpPr>
        <p:spPr>
          <a:xfrm>
            <a:off x="7659760" y="3107016"/>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9" name="Oval 58">
            <a:extLst>
              <a:ext uri="{FF2B5EF4-FFF2-40B4-BE49-F238E27FC236}">
                <a16:creationId xmlns:a16="http://schemas.microsoft.com/office/drawing/2014/main" id="{097759C1-C433-ABCE-957B-7966C11C2B29}"/>
              </a:ext>
            </a:extLst>
          </p:cNvPr>
          <p:cNvSpPr/>
          <p:nvPr/>
        </p:nvSpPr>
        <p:spPr>
          <a:xfrm>
            <a:off x="6551408" y="2460475"/>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D0120F31-8B51-ECA1-6B69-D9BB92B1B3B1}"/>
              </a:ext>
            </a:extLst>
          </p:cNvPr>
          <p:cNvSpPr/>
          <p:nvPr/>
        </p:nvSpPr>
        <p:spPr>
          <a:xfrm>
            <a:off x="490451" y="1952214"/>
            <a:ext cx="191153" cy="21676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EF244C9-3095-70F0-CA59-0E23EEB7D5EE}"/>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rgbClr val="FF0000"/>
                                  </a:solidFill>
                                  <a:latin typeface="Cambria Math" panose="02040503050406030204" pitchFamily="18" charset="0"/>
                                </a:rPr>
                              </m:ctrlPr>
                            </m:mPr>
                            <m:mr>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[1]</m:t>
                                    </m:r>
                                  </m:sup>
                                </m:sSup>
                              </m:e>
                              <m:e>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[2]</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[3]</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23" name="TextBox 22">
                <a:extLst>
                  <a:ext uri="{FF2B5EF4-FFF2-40B4-BE49-F238E27FC236}">
                    <a16:creationId xmlns:a16="http://schemas.microsoft.com/office/drawing/2014/main" id="{BEF244C9-3095-70F0-CA59-0E23EEB7D5EE}"/>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8"/>
                <a:stretch>
                  <a:fillRect b="-7895"/>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33449C5-D8DE-A816-EA37-7B8DAB721BF1}"/>
                  </a:ext>
                </a:extLst>
              </p:cNvPr>
              <p:cNvSpPr txBox="1"/>
              <p:nvPr/>
            </p:nvSpPr>
            <p:spPr>
              <a:xfrm>
                <a:off x="6099599" y="63221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oMath>
                  </m:oMathPara>
                </a14:m>
                <a:endParaRPr lang="en-NO" dirty="0"/>
              </a:p>
            </p:txBody>
          </p:sp>
        </mc:Choice>
        <mc:Fallback xmlns="">
          <p:sp>
            <p:nvSpPr>
              <p:cNvPr id="25" name="TextBox 24">
                <a:extLst>
                  <a:ext uri="{FF2B5EF4-FFF2-40B4-BE49-F238E27FC236}">
                    <a16:creationId xmlns:a16="http://schemas.microsoft.com/office/drawing/2014/main" id="{633449C5-D8DE-A816-EA37-7B8DAB721BF1}"/>
                  </a:ext>
                </a:extLst>
              </p:cNvPr>
              <p:cNvSpPr txBox="1">
                <a:spLocks noRot="1" noChangeAspect="1" noMove="1" noResize="1" noEditPoints="1" noAdjustHandles="1" noChangeArrowheads="1" noChangeShapeType="1" noTextEdit="1"/>
              </p:cNvSpPr>
              <p:nvPr/>
            </p:nvSpPr>
            <p:spPr>
              <a:xfrm>
                <a:off x="6099599" y="6322192"/>
                <a:ext cx="466259" cy="381130"/>
              </a:xfrm>
              <a:prstGeom prst="rect">
                <a:avLst/>
              </a:prstGeom>
              <a:blipFill>
                <a:blip r:embed="rId9"/>
                <a:stretch>
                  <a:fillRect r="-24324"/>
                </a:stretch>
              </a:blipFill>
            </p:spPr>
            <p:txBody>
              <a:bodyPr/>
              <a:lstStyle/>
              <a:p>
                <a:r>
                  <a:rPr lang="en-NO">
                    <a:noFill/>
                  </a:rPr>
                  <a:t> </a:t>
                </a:r>
              </a:p>
            </p:txBody>
          </p:sp>
        </mc:Fallback>
      </mc:AlternateContent>
      <p:cxnSp>
        <p:nvCxnSpPr>
          <p:cNvPr id="26" name="Straight Arrow Connector 25">
            <a:extLst>
              <a:ext uri="{FF2B5EF4-FFF2-40B4-BE49-F238E27FC236}">
                <a16:creationId xmlns:a16="http://schemas.microsoft.com/office/drawing/2014/main" id="{804362A5-CE4D-E5A7-4770-C27B92B1DC68}"/>
              </a:ext>
            </a:extLst>
          </p:cNvPr>
          <p:cNvCxnSpPr>
            <a:cxnSpLocks/>
          </p:cNvCxnSpPr>
          <p:nvPr/>
        </p:nvCxnSpPr>
        <p:spPr>
          <a:xfrm>
            <a:off x="5121945" y="62682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2FFCBB-E117-989A-5C76-307C1ED738A3}"/>
              </a:ext>
            </a:extLst>
          </p:cNvPr>
          <p:cNvCxnSpPr>
            <a:cxnSpLocks/>
          </p:cNvCxnSpPr>
          <p:nvPr/>
        </p:nvCxnSpPr>
        <p:spPr>
          <a:xfrm flipV="1">
            <a:off x="5121945" y="46093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6189B34-6786-E068-B0DA-E65889820DAA}"/>
                  </a:ext>
                </a:extLst>
              </p:cNvPr>
              <p:cNvSpPr txBox="1"/>
              <p:nvPr/>
            </p:nvSpPr>
            <p:spPr>
              <a:xfrm>
                <a:off x="4233085" y="5069460"/>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r>
                        <a:rPr lang="nb-NO" b="0" i="1" smtClean="0">
                          <a:latin typeface="Cambria Math" panose="02040503050406030204" pitchFamily="18" charset="0"/>
                        </a:rPr>
                        <m:t>)</m:t>
                      </m:r>
                    </m:oMath>
                  </m:oMathPara>
                </a14:m>
                <a:endParaRPr lang="en-NO" dirty="0"/>
              </a:p>
            </p:txBody>
          </p:sp>
        </mc:Choice>
        <mc:Fallback xmlns="">
          <p:sp>
            <p:nvSpPr>
              <p:cNvPr id="28" name="TextBox 27">
                <a:extLst>
                  <a:ext uri="{FF2B5EF4-FFF2-40B4-BE49-F238E27FC236}">
                    <a16:creationId xmlns:a16="http://schemas.microsoft.com/office/drawing/2014/main" id="{06189B34-6786-E068-B0DA-E65889820DAA}"/>
                  </a:ext>
                </a:extLst>
              </p:cNvPr>
              <p:cNvSpPr txBox="1">
                <a:spLocks noRot="1" noChangeAspect="1" noMove="1" noResize="1" noEditPoints="1" noAdjustHandles="1" noChangeArrowheads="1" noChangeShapeType="1" noTextEdit="1"/>
              </p:cNvSpPr>
              <p:nvPr/>
            </p:nvSpPr>
            <p:spPr>
              <a:xfrm>
                <a:off x="4233085" y="5069460"/>
                <a:ext cx="860396" cy="381130"/>
              </a:xfrm>
              <a:prstGeom prst="rect">
                <a:avLst/>
              </a:prstGeom>
              <a:blipFill>
                <a:blip r:embed="rId10"/>
                <a:stretch>
                  <a:fillRect r="-7246" b="-16129"/>
                </a:stretch>
              </a:blipFill>
            </p:spPr>
            <p:txBody>
              <a:bodyPr/>
              <a:lstStyle/>
              <a:p>
                <a:r>
                  <a:rPr lang="en-NO">
                    <a:noFill/>
                  </a:rPr>
                  <a:t> </a:t>
                </a:r>
              </a:p>
            </p:txBody>
          </p:sp>
        </mc:Fallback>
      </mc:AlternateContent>
      <p:cxnSp>
        <p:nvCxnSpPr>
          <p:cNvPr id="34" name="Straight Connector 33">
            <a:extLst>
              <a:ext uri="{FF2B5EF4-FFF2-40B4-BE49-F238E27FC236}">
                <a16:creationId xmlns:a16="http://schemas.microsoft.com/office/drawing/2014/main" id="{1E9B3D3D-A03B-180D-6156-7BBEF722AA3A}"/>
              </a:ext>
            </a:extLst>
          </p:cNvPr>
          <p:cNvCxnSpPr>
            <a:cxnSpLocks/>
            <a:endCxn id="25" idx="0"/>
          </p:cNvCxnSpPr>
          <p:nvPr/>
        </p:nvCxnSpPr>
        <p:spPr>
          <a:xfrm>
            <a:off x="6329779" y="5120118"/>
            <a:ext cx="2950" cy="120207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802DCB-1414-D109-9FE6-38F029228746}"/>
                  </a:ext>
                </a:extLst>
              </p:cNvPr>
              <p:cNvSpPr txBox="1"/>
              <p:nvPr/>
            </p:nvSpPr>
            <p:spPr>
              <a:xfrm>
                <a:off x="9635517" y="63405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[2]</m:t>
                          </m:r>
                        </m:sup>
                      </m:sSup>
                    </m:oMath>
                  </m:oMathPara>
                </a14:m>
                <a:endParaRPr lang="en-NO" dirty="0"/>
              </a:p>
            </p:txBody>
          </p:sp>
        </mc:Choice>
        <mc:Fallback xmlns="">
          <p:sp>
            <p:nvSpPr>
              <p:cNvPr id="38" name="TextBox 37">
                <a:extLst>
                  <a:ext uri="{FF2B5EF4-FFF2-40B4-BE49-F238E27FC236}">
                    <a16:creationId xmlns:a16="http://schemas.microsoft.com/office/drawing/2014/main" id="{89802DCB-1414-D109-9FE6-38F029228746}"/>
                  </a:ext>
                </a:extLst>
              </p:cNvPr>
              <p:cNvSpPr txBox="1">
                <a:spLocks noRot="1" noChangeAspect="1" noMove="1" noResize="1" noEditPoints="1" noAdjustHandles="1" noChangeArrowheads="1" noChangeShapeType="1" noTextEdit="1"/>
              </p:cNvSpPr>
              <p:nvPr/>
            </p:nvSpPr>
            <p:spPr>
              <a:xfrm>
                <a:off x="9635517" y="6340592"/>
                <a:ext cx="466259" cy="381130"/>
              </a:xfrm>
              <a:prstGeom prst="rect">
                <a:avLst/>
              </a:prstGeom>
              <a:blipFill>
                <a:blip r:embed="rId11"/>
                <a:stretch>
                  <a:fillRect r="-23684"/>
                </a:stretch>
              </a:blipFill>
            </p:spPr>
            <p:txBody>
              <a:bodyPr/>
              <a:lstStyle/>
              <a:p>
                <a:r>
                  <a:rPr lang="en-NO">
                    <a:noFill/>
                  </a:rPr>
                  <a:t> </a:t>
                </a:r>
              </a:p>
            </p:txBody>
          </p:sp>
        </mc:Fallback>
      </mc:AlternateContent>
      <p:cxnSp>
        <p:nvCxnSpPr>
          <p:cNvPr id="40" name="Straight Arrow Connector 39">
            <a:extLst>
              <a:ext uri="{FF2B5EF4-FFF2-40B4-BE49-F238E27FC236}">
                <a16:creationId xmlns:a16="http://schemas.microsoft.com/office/drawing/2014/main" id="{9C7C05BE-8092-F924-3B2D-9A0D27DD9745}"/>
              </a:ext>
            </a:extLst>
          </p:cNvPr>
          <p:cNvCxnSpPr>
            <a:cxnSpLocks/>
          </p:cNvCxnSpPr>
          <p:nvPr/>
        </p:nvCxnSpPr>
        <p:spPr>
          <a:xfrm>
            <a:off x="8657863" y="62866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6165FE6-FDA6-9046-2954-810D8478D084}"/>
              </a:ext>
            </a:extLst>
          </p:cNvPr>
          <p:cNvCxnSpPr>
            <a:cxnSpLocks/>
          </p:cNvCxnSpPr>
          <p:nvPr/>
        </p:nvCxnSpPr>
        <p:spPr>
          <a:xfrm flipV="1">
            <a:off x="8657863" y="46277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9D6CD36-D1D7-689D-E6F1-8B4685929A29}"/>
                  </a:ext>
                </a:extLst>
              </p:cNvPr>
              <p:cNvSpPr txBox="1"/>
              <p:nvPr/>
            </p:nvSpPr>
            <p:spPr>
              <a:xfrm>
                <a:off x="7731814" y="5064639"/>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2</m:t>
                          </m:r>
                          <m:r>
                            <a:rPr lang="nb-NO" i="1">
                              <a:solidFill>
                                <a:srgbClr val="FF0000"/>
                              </a:solidFill>
                              <a:latin typeface="Cambria Math" panose="02040503050406030204" pitchFamily="18" charset="0"/>
                            </a:rPr>
                            <m:t>]</m:t>
                          </m:r>
                        </m:sup>
                      </m:sSup>
                      <m:r>
                        <a:rPr lang="nb-NO" b="0" i="1" smtClean="0">
                          <a:latin typeface="Cambria Math" panose="02040503050406030204" pitchFamily="18" charset="0"/>
                        </a:rPr>
                        <m:t>)</m:t>
                      </m:r>
                    </m:oMath>
                  </m:oMathPara>
                </a14:m>
                <a:endParaRPr lang="en-NO" dirty="0"/>
              </a:p>
            </p:txBody>
          </p:sp>
        </mc:Choice>
        <mc:Fallback xmlns="">
          <p:sp>
            <p:nvSpPr>
              <p:cNvPr id="44" name="TextBox 43">
                <a:extLst>
                  <a:ext uri="{FF2B5EF4-FFF2-40B4-BE49-F238E27FC236}">
                    <a16:creationId xmlns:a16="http://schemas.microsoft.com/office/drawing/2014/main" id="{A9D6CD36-D1D7-689D-E6F1-8B4685929A29}"/>
                  </a:ext>
                </a:extLst>
              </p:cNvPr>
              <p:cNvSpPr txBox="1">
                <a:spLocks noRot="1" noChangeAspect="1" noMove="1" noResize="1" noEditPoints="1" noAdjustHandles="1" noChangeArrowheads="1" noChangeShapeType="1" noTextEdit="1"/>
              </p:cNvSpPr>
              <p:nvPr/>
            </p:nvSpPr>
            <p:spPr>
              <a:xfrm>
                <a:off x="7731814" y="5064639"/>
                <a:ext cx="860396" cy="381130"/>
              </a:xfrm>
              <a:prstGeom prst="rect">
                <a:avLst/>
              </a:prstGeom>
              <a:blipFill>
                <a:blip r:embed="rId12"/>
                <a:stretch>
                  <a:fillRect r="-8696" b="-16129"/>
                </a:stretch>
              </a:blipFill>
            </p:spPr>
            <p:txBody>
              <a:bodyPr/>
              <a:lstStyle/>
              <a:p>
                <a:r>
                  <a:rPr lang="en-NO">
                    <a:noFill/>
                  </a:rPr>
                  <a:t> </a:t>
                </a:r>
              </a:p>
            </p:txBody>
          </p:sp>
        </mc:Fallback>
      </mc:AlternateContent>
      <p:sp>
        <p:nvSpPr>
          <p:cNvPr id="45" name="Freeform 44">
            <a:extLst>
              <a:ext uri="{FF2B5EF4-FFF2-40B4-BE49-F238E27FC236}">
                <a16:creationId xmlns:a16="http://schemas.microsoft.com/office/drawing/2014/main" id="{3A4820C4-8239-414E-43A1-0A3789B4C5DB}"/>
              </a:ext>
            </a:extLst>
          </p:cNvPr>
          <p:cNvSpPr/>
          <p:nvPr/>
        </p:nvSpPr>
        <p:spPr>
          <a:xfrm>
            <a:off x="9163867" y="4785531"/>
            <a:ext cx="1378628" cy="1482748"/>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alpha val="1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46" name="Straight Connector 45">
            <a:extLst>
              <a:ext uri="{FF2B5EF4-FFF2-40B4-BE49-F238E27FC236}">
                <a16:creationId xmlns:a16="http://schemas.microsoft.com/office/drawing/2014/main" id="{68119789-8C48-99C2-A5B0-E8DF00B9AE2B}"/>
              </a:ext>
            </a:extLst>
          </p:cNvPr>
          <p:cNvCxnSpPr>
            <a:cxnSpLocks/>
            <a:stCxn id="45" idx="2"/>
            <a:endCxn id="38" idx="0"/>
          </p:cNvCxnSpPr>
          <p:nvPr/>
        </p:nvCxnSpPr>
        <p:spPr>
          <a:xfrm flipH="1">
            <a:off x="9868647" y="4785708"/>
            <a:ext cx="3021" cy="155488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18D47B3-F79B-A41E-CF9D-DCB74A649859}"/>
                  </a:ext>
                </a:extLst>
              </p:cNvPr>
              <p:cNvSpPr txBox="1"/>
              <p:nvPr/>
            </p:nvSpPr>
            <p:spPr>
              <a:xfrm>
                <a:off x="11677462" y="5347706"/>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47" name="TextBox 46">
                <a:extLst>
                  <a:ext uri="{FF2B5EF4-FFF2-40B4-BE49-F238E27FC236}">
                    <a16:creationId xmlns:a16="http://schemas.microsoft.com/office/drawing/2014/main" id="{618D47B3-F79B-A41E-CF9D-DCB74A649859}"/>
                  </a:ext>
                </a:extLst>
              </p:cNvPr>
              <p:cNvSpPr txBox="1">
                <a:spLocks noRot="1" noChangeAspect="1" noMove="1" noResize="1" noEditPoints="1" noAdjustHandles="1" noChangeArrowheads="1" noChangeShapeType="1" noTextEdit="1"/>
              </p:cNvSpPr>
              <p:nvPr/>
            </p:nvSpPr>
            <p:spPr>
              <a:xfrm>
                <a:off x="11677462" y="5347706"/>
                <a:ext cx="368691" cy="430887"/>
              </a:xfrm>
              <a:prstGeom prst="rect">
                <a:avLst/>
              </a:prstGeom>
              <a:blipFill>
                <a:blip r:embed="rId13"/>
                <a:stretch>
                  <a:fillRect/>
                </a:stretch>
              </a:blipFill>
            </p:spPr>
            <p:txBody>
              <a:bodyPr/>
              <a:lstStyle/>
              <a:p>
                <a:r>
                  <a:rPr lang="en-NO">
                    <a:noFill/>
                  </a:rPr>
                  <a:t> </a:t>
                </a:r>
              </a:p>
            </p:txBody>
          </p:sp>
        </mc:Fallback>
      </mc:AlternateContent>
      <p:sp>
        <p:nvSpPr>
          <p:cNvPr id="48" name="Rectangle 47">
            <a:extLst>
              <a:ext uri="{FF2B5EF4-FFF2-40B4-BE49-F238E27FC236}">
                <a16:creationId xmlns:a16="http://schemas.microsoft.com/office/drawing/2014/main" id="{E490B11C-A4B0-D134-FBC1-6724755A21A6}"/>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9" name="Graphic 48" descr="Kitten with solid fill">
            <a:extLst>
              <a:ext uri="{FF2B5EF4-FFF2-40B4-BE49-F238E27FC236}">
                <a16:creationId xmlns:a16="http://schemas.microsoft.com/office/drawing/2014/main" id="{ED0E0543-AA59-B8C6-ABDF-47F4E8EE9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50" name="Rectangle 49">
            <a:extLst>
              <a:ext uri="{FF2B5EF4-FFF2-40B4-BE49-F238E27FC236}">
                <a16:creationId xmlns:a16="http://schemas.microsoft.com/office/drawing/2014/main" id="{24D1494B-7E97-3B46-8B45-E10B05664E3A}"/>
              </a:ext>
            </a:extLst>
          </p:cNvPr>
          <p:cNvSpPr/>
          <p:nvPr/>
        </p:nvSpPr>
        <p:spPr>
          <a:xfrm>
            <a:off x="7816340" y="1484896"/>
            <a:ext cx="997527" cy="952018"/>
          </a:xfrm>
          <a:prstGeom prst="rect">
            <a:avLst/>
          </a:prstGeom>
          <a:blipFill dpi="0" rotWithShape="1">
            <a:blip r:embed="rId7">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5" name="TextBox 54">
            <a:extLst>
              <a:ext uri="{FF2B5EF4-FFF2-40B4-BE49-F238E27FC236}">
                <a16:creationId xmlns:a16="http://schemas.microsoft.com/office/drawing/2014/main" id="{EB5E8D12-935B-597F-12A7-59484D560DC3}"/>
              </a:ext>
            </a:extLst>
          </p:cNvPr>
          <p:cNvSpPr txBox="1"/>
          <p:nvPr/>
        </p:nvSpPr>
        <p:spPr>
          <a:xfrm>
            <a:off x="4403847" y="183623"/>
            <a:ext cx="2864887"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deterministic NN</a:t>
            </a:r>
          </a:p>
        </p:txBody>
      </p:sp>
      <p:sp>
        <p:nvSpPr>
          <p:cNvPr id="58" name="TextBox 57">
            <a:extLst>
              <a:ext uri="{FF2B5EF4-FFF2-40B4-BE49-F238E27FC236}">
                <a16:creationId xmlns:a16="http://schemas.microsoft.com/office/drawing/2014/main" id="{15212AD2-C473-2872-688F-5D6749346283}"/>
              </a:ext>
            </a:extLst>
          </p:cNvPr>
          <p:cNvSpPr txBox="1"/>
          <p:nvPr/>
        </p:nvSpPr>
        <p:spPr>
          <a:xfrm>
            <a:off x="8401287" y="3066292"/>
            <a:ext cx="650471" cy="261610"/>
          </a:xfrm>
          <a:prstGeom prst="rect">
            <a:avLst/>
          </a:prstGeom>
          <a:noFill/>
        </p:spPr>
        <p:txBody>
          <a:bodyPr wrap="square">
            <a:spAutoFit/>
          </a:bodyPr>
          <a:lstStyle/>
          <a:p>
            <a:r>
              <a:rPr lang="en-NO" sz="1100" dirty="0">
                <a:latin typeface="Times New Roman" panose="02020603050405020304" pitchFamily="18" charset="0"/>
                <a:cs typeface="Times New Roman" panose="02020603050405020304" pitchFamily="18" charset="0"/>
              </a:rPr>
              <a:t>Cat</a:t>
            </a:r>
            <a:endParaRPr lang="en-NO" sz="1100" dirty="0"/>
          </a:p>
        </p:txBody>
      </p:sp>
      <p:sp>
        <p:nvSpPr>
          <p:cNvPr id="60" name="TextBox 59">
            <a:extLst>
              <a:ext uri="{FF2B5EF4-FFF2-40B4-BE49-F238E27FC236}">
                <a16:creationId xmlns:a16="http://schemas.microsoft.com/office/drawing/2014/main" id="{2358DA65-81B4-7111-AABA-A9CF0FEC7F6D}"/>
              </a:ext>
            </a:extLst>
          </p:cNvPr>
          <p:cNvSpPr txBox="1"/>
          <p:nvPr/>
        </p:nvSpPr>
        <p:spPr>
          <a:xfrm>
            <a:off x="7827797" y="3622463"/>
            <a:ext cx="650471" cy="400110"/>
          </a:xfrm>
          <a:prstGeom prst="rect">
            <a:avLst/>
          </a:prstGeom>
          <a:noFill/>
        </p:spPr>
        <p:txBody>
          <a:bodyPr wrap="square">
            <a:spAutoFit/>
          </a:bodyPr>
          <a:lstStyle/>
          <a:p>
            <a:r>
              <a:rPr lang="en-NO" sz="2000" dirty="0">
                <a:latin typeface="Times New Roman" panose="02020603050405020304" pitchFamily="18" charset="0"/>
                <a:cs typeface="Times New Roman" panose="02020603050405020304" pitchFamily="18" charset="0"/>
              </a:rPr>
              <a:t>Dog</a:t>
            </a:r>
            <a:endParaRPr lang="en-NO" sz="2000" dirty="0"/>
          </a:p>
        </p:txBody>
      </p:sp>
      <p:sp>
        <p:nvSpPr>
          <p:cNvPr id="12" name="Freeform 11">
            <a:extLst>
              <a:ext uri="{FF2B5EF4-FFF2-40B4-BE49-F238E27FC236}">
                <a16:creationId xmlns:a16="http://schemas.microsoft.com/office/drawing/2014/main" id="{53D40108-222F-8380-AFB5-CB2C12D60F4C}"/>
              </a:ext>
            </a:extLst>
          </p:cNvPr>
          <p:cNvSpPr/>
          <p:nvPr/>
        </p:nvSpPr>
        <p:spPr>
          <a:xfrm>
            <a:off x="5140171" y="5048043"/>
            <a:ext cx="2317072" cy="1201836"/>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alpha val="1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TextBox 1">
            <a:extLst>
              <a:ext uri="{FF2B5EF4-FFF2-40B4-BE49-F238E27FC236}">
                <a16:creationId xmlns:a16="http://schemas.microsoft.com/office/drawing/2014/main" id="{09F894CD-903D-DD5A-A413-5956C9B5C948}"/>
              </a:ext>
            </a:extLst>
          </p:cNvPr>
          <p:cNvSpPr txBox="1"/>
          <p:nvPr/>
        </p:nvSpPr>
        <p:spPr>
          <a:xfrm>
            <a:off x="245935" y="169836"/>
            <a:ext cx="1646605" cy="461665"/>
          </a:xfrm>
          <a:prstGeom prst="rect">
            <a:avLst/>
          </a:prstGeom>
          <a:noFill/>
        </p:spPr>
        <p:txBody>
          <a:bodyPr wrap="none" rtlCol="0">
            <a:spAutoFit/>
          </a:bodyPr>
          <a:lstStyle/>
          <a:p>
            <a:r>
              <a:rPr lang="en-NO" sz="2400" dirty="0">
                <a:solidFill>
                  <a:srgbClr val="0070C0"/>
                </a:solidFill>
                <a:latin typeface="Times New Roman" panose="02020603050405020304" pitchFamily="18" charset="0"/>
                <a:cs typeface="Times New Roman" panose="02020603050405020304" pitchFamily="18" charset="0"/>
              </a:rPr>
              <a:t>Dog vs. Cat</a:t>
            </a:r>
          </a:p>
        </p:txBody>
      </p:sp>
      <p:cxnSp>
        <p:nvCxnSpPr>
          <p:cNvPr id="13" name="Straight Arrow Connector 12">
            <a:extLst>
              <a:ext uri="{FF2B5EF4-FFF2-40B4-BE49-F238E27FC236}">
                <a16:creationId xmlns:a16="http://schemas.microsoft.com/office/drawing/2014/main" id="{7EDD2C0B-D4BF-BED9-EAD5-8DE77869B6A3}"/>
              </a:ext>
            </a:extLst>
          </p:cNvPr>
          <p:cNvCxnSpPr>
            <a:cxnSpLocks/>
          </p:cNvCxnSpPr>
          <p:nvPr/>
        </p:nvCxnSpPr>
        <p:spPr>
          <a:xfrm flipV="1">
            <a:off x="681604" y="1873034"/>
            <a:ext cx="3614865" cy="18756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0063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B521E3-DBBE-4496-83E3-3BBA4C8FBBA9}"/>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10" name="Graphic 9" descr="Kitten with solid fill">
            <a:extLst>
              <a:ext uri="{FF2B5EF4-FFF2-40B4-BE49-F238E27FC236}">
                <a16:creationId xmlns:a16="http://schemas.microsoft.com/office/drawing/2014/main" id="{001DB11E-7147-48F0-6047-D215E4A710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04F450-AB1A-79A0-436A-8118EF6126ED}"/>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1" name="TextBox 10">
                <a:extLst>
                  <a:ext uri="{FF2B5EF4-FFF2-40B4-BE49-F238E27FC236}">
                    <a16:creationId xmlns:a16="http://schemas.microsoft.com/office/drawing/2014/main" id="{6704F450-AB1A-79A0-436A-8118EF6126ED}"/>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4"/>
                <a:stretch>
                  <a:fillRect/>
                </a:stretch>
              </a:blipFill>
            </p:spPr>
            <p:txBody>
              <a:bodyPr/>
              <a:lstStyle/>
              <a:p>
                <a:r>
                  <a:rPr lang="en-NO">
                    <a:noFill/>
                  </a:rPr>
                  <a:t> </a:t>
                </a:r>
              </a:p>
            </p:txBody>
          </p:sp>
        </mc:Fallback>
      </mc:AlternateContent>
      <p:sp>
        <p:nvSpPr>
          <p:cNvPr id="3" name="Rectangle 2">
            <a:extLst>
              <a:ext uri="{FF2B5EF4-FFF2-40B4-BE49-F238E27FC236}">
                <a16:creationId xmlns:a16="http://schemas.microsoft.com/office/drawing/2014/main" id="{FC0E119F-ED9E-2032-A074-C6F7E34DD781}"/>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4" name="Graphic 13" descr="Kitten with solid fill">
            <a:extLst>
              <a:ext uri="{FF2B5EF4-FFF2-40B4-BE49-F238E27FC236}">
                <a16:creationId xmlns:a16="http://schemas.microsoft.com/office/drawing/2014/main" id="{39107894-D03C-5F8E-7EF5-144FA73AE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CA97B9BE-D434-E4BE-076B-41EDF658F070}"/>
              </a:ext>
            </a:extLst>
          </p:cNvPr>
          <p:cNvSpPr/>
          <p:nvPr/>
        </p:nvSpPr>
        <p:spPr>
          <a:xfrm>
            <a:off x="433224" y="1909836"/>
            <a:ext cx="997527" cy="952018"/>
          </a:xfrm>
          <a:prstGeom prst="rect">
            <a:avLst/>
          </a:prstGeom>
          <a:blipFill dpi="0" rotWithShape="1">
            <a:blip r:embed="rId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9" name="Straight Connector 18">
            <a:extLst>
              <a:ext uri="{FF2B5EF4-FFF2-40B4-BE49-F238E27FC236}">
                <a16:creationId xmlns:a16="http://schemas.microsoft.com/office/drawing/2014/main" id="{33134BAB-B893-0F48-E6B3-676692EC998B}"/>
              </a:ext>
            </a:extLst>
          </p:cNvPr>
          <p:cNvCxnSpPr>
            <a:cxnSpLocks/>
          </p:cNvCxnSpPr>
          <p:nvPr/>
        </p:nvCxnSpPr>
        <p:spPr>
          <a:xfrm flipH="1">
            <a:off x="7283356" y="3822768"/>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E1A2BF-6CF4-3AED-BBF9-ADDEE4179CE1}"/>
              </a:ext>
            </a:extLst>
          </p:cNvPr>
          <p:cNvCxnSpPr>
            <a:cxnSpLocks/>
          </p:cNvCxnSpPr>
          <p:nvPr/>
        </p:nvCxnSpPr>
        <p:spPr>
          <a:xfrm flipH="1">
            <a:off x="7900829" y="3219796"/>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30EADB-47F0-2E4A-1B4A-828883E2A92D}"/>
              </a:ext>
            </a:extLst>
          </p:cNvPr>
          <p:cNvCxnSpPr>
            <a:cxnSpLocks/>
          </p:cNvCxnSpPr>
          <p:nvPr/>
        </p:nvCxnSpPr>
        <p:spPr>
          <a:xfrm flipH="1" flipV="1">
            <a:off x="3049333" y="4298742"/>
            <a:ext cx="1558156" cy="3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3D4295-2E62-FA61-ED0A-66277ADEFBF3}"/>
              </a:ext>
            </a:extLst>
          </p:cNvPr>
          <p:cNvCxnSpPr>
            <a:cxnSpLocks/>
          </p:cNvCxnSpPr>
          <p:nvPr/>
        </p:nvCxnSpPr>
        <p:spPr>
          <a:xfrm flipH="1" flipV="1">
            <a:off x="5316444" y="2352687"/>
            <a:ext cx="1355499" cy="10778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AC8A99-34C5-E015-718F-533ED050E089}"/>
              </a:ext>
            </a:extLst>
          </p:cNvPr>
          <p:cNvCxnSpPr>
            <a:cxnSpLocks/>
          </p:cNvCxnSpPr>
          <p:nvPr/>
        </p:nvCxnSpPr>
        <p:spPr>
          <a:xfrm flipV="1">
            <a:off x="4607489" y="2493014"/>
            <a:ext cx="2149684" cy="1839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59577D2-9E20-E622-64F5-7987871C8533}"/>
              </a:ext>
            </a:extLst>
          </p:cNvPr>
          <p:cNvSpPr/>
          <p:nvPr/>
        </p:nvSpPr>
        <p:spPr>
          <a:xfrm>
            <a:off x="5001721" y="3783988"/>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ED1B4563-398F-6B6C-53B8-AEA91F30F35B}"/>
              </a:ext>
            </a:extLst>
          </p:cNvPr>
          <p:cNvSpPr/>
          <p:nvPr/>
        </p:nvSpPr>
        <p:spPr>
          <a:xfrm>
            <a:off x="4572185" y="4142421"/>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9" name="Straight Connector 38">
            <a:extLst>
              <a:ext uri="{FF2B5EF4-FFF2-40B4-BE49-F238E27FC236}">
                <a16:creationId xmlns:a16="http://schemas.microsoft.com/office/drawing/2014/main" id="{B7B9A476-C588-73C4-EFA4-8FA0DF5DDF26}"/>
              </a:ext>
            </a:extLst>
          </p:cNvPr>
          <p:cNvCxnSpPr>
            <a:cxnSpLocks/>
            <a:endCxn id="37" idx="4"/>
          </p:cNvCxnSpPr>
          <p:nvPr/>
        </p:nvCxnSpPr>
        <p:spPr>
          <a:xfrm flipH="1">
            <a:off x="4692720" y="3901325"/>
            <a:ext cx="2384871" cy="4632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B2969FB-38D9-2899-6130-AF58E22EAC3F}"/>
              </a:ext>
            </a:extLst>
          </p:cNvPr>
          <p:cNvCxnSpPr>
            <a:cxnSpLocks/>
          </p:cNvCxnSpPr>
          <p:nvPr/>
        </p:nvCxnSpPr>
        <p:spPr>
          <a:xfrm flipH="1" flipV="1">
            <a:off x="6671943" y="2460475"/>
            <a:ext cx="1193582" cy="679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0F2534E-177D-821B-1624-7ED432B304FE}"/>
              </a:ext>
            </a:extLst>
          </p:cNvPr>
          <p:cNvCxnSpPr>
            <a:cxnSpLocks/>
          </p:cNvCxnSpPr>
          <p:nvPr/>
        </p:nvCxnSpPr>
        <p:spPr>
          <a:xfrm flipV="1">
            <a:off x="7077591" y="3139555"/>
            <a:ext cx="787934" cy="7617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513A34E9-5588-F97B-6622-D19A6EBD2258}"/>
              </a:ext>
            </a:extLst>
          </p:cNvPr>
          <p:cNvSpPr/>
          <p:nvPr/>
        </p:nvSpPr>
        <p:spPr>
          <a:xfrm>
            <a:off x="7042287" y="3711673"/>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7" name="Oval 56">
            <a:extLst>
              <a:ext uri="{FF2B5EF4-FFF2-40B4-BE49-F238E27FC236}">
                <a16:creationId xmlns:a16="http://schemas.microsoft.com/office/drawing/2014/main" id="{D6A38910-E2C6-00AC-3E04-088653AF5B0C}"/>
              </a:ext>
            </a:extLst>
          </p:cNvPr>
          <p:cNvSpPr/>
          <p:nvPr/>
        </p:nvSpPr>
        <p:spPr>
          <a:xfrm>
            <a:off x="7659760" y="3107016"/>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9" name="Oval 58">
            <a:extLst>
              <a:ext uri="{FF2B5EF4-FFF2-40B4-BE49-F238E27FC236}">
                <a16:creationId xmlns:a16="http://schemas.microsoft.com/office/drawing/2014/main" id="{097759C1-C433-ABCE-957B-7966C11C2B29}"/>
              </a:ext>
            </a:extLst>
          </p:cNvPr>
          <p:cNvSpPr/>
          <p:nvPr/>
        </p:nvSpPr>
        <p:spPr>
          <a:xfrm>
            <a:off x="6551408" y="2460475"/>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D0120F31-8B51-ECA1-6B69-D9BB92B1B3B1}"/>
              </a:ext>
            </a:extLst>
          </p:cNvPr>
          <p:cNvSpPr/>
          <p:nvPr/>
        </p:nvSpPr>
        <p:spPr>
          <a:xfrm>
            <a:off x="490451" y="1952214"/>
            <a:ext cx="191153" cy="21676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EF244C9-3095-70F0-CA59-0E23EEB7D5EE}"/>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rgbClr val="FF0000"/>
                                  </a:solidFill>
                                  <a:latin typeface="Cambria Math" panose="02040503050406030204" pitchFamily="18" charset="0"/>
                                </a:rPr>
                              </m:ctrlPr>
                            </m:mPr>
                            <m:mr>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[1]</m:t>
                                    </m:r>
                                  </m:sup>
                                </m:sSup>
                              </m:e>
                              <m:e>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[2]</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[3]</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23" name="TextBox 22">
                <a:extLst>
                  <a:ext uri="{FF2B5EF4-FFF2-40B4-BE49-F238E27FC236}">
                    <a16:creationId xmlns:a16="http://schemas.microsoft.com/office/drawing/2014/main" id="{BEF244C9-3095-70F0-CA59-0E23EEB7D5EE}"/>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6"/>
                <a:stretch>
                  <a:fillRect b="-7895"/>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33449C5-D8DE-A816-EA37-7B8DAB721BF1}"/>
                  </a:ext>
                </a:extLst>
              </p:cNvPr>
              <p:cNvSpPr txBox="1"/>
              <p:nvPr/>
            </p:nvSpPr>
            <p:spPr>
              <a:xfrm>
                <a:off x="6099599" y="63221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oMath>
                  </m:oMathPara>
                </a14:m>
                <a:endParaRPr lang="en-NO" dirty="0"/>
              </a:p>
            </p:txBody>
          </p:sp>
        </mc:Choice>
        <mc:Fallback xmlns="">
          <p:sp>
            <p:nvSpPr>
              <p:cNvPr id="25" name="TextBox 24">
                <a:extLst>
                  <a:ext uri="{FF2B5EF4-FFF2-40B4-BE49-F238E27FC236}">
                    <a16:creationId xmlns:a16="http://schemas.microsoft.com/office/drawing/2014/main" id="{633449C5-D8DE-A816-EA37-7B8DAB721BF1}"/>
                  </a:ext>
                </a:extLst>
              </p:cNvPr>
              <p:cNvSpPr txBox="1">
                <a:spLocks noRot="1" noChangeAspect="1" noMove="1" noResize="1" noEditPoints="1" noAdjustHandles="1" noChangeArrowheads="1" noChangeShapeType="1" noTextEdit="1"/>
              </p:cNvSpPr>
              <p:nvPr/>
            </p:nvSpPr>
            <p:spPr>
              <a:xfrm>
                <a:off x="6099599" y="6322192"/>
                <a:ext cx="466259" cy="381130"/>
              </a:xfrm>
              <a:prstGeom prst="rect">
                <a:avLst/>
              </a:prstGeom>
              <a:blipFill>
                <a:blip r:embed="rId7"/>
                <a:stretch>
                  <a:fillRect r="-24324"/>
                </a:stretch>
              </a:blipFill>
            </p:spPr>
            <p:txBody>
              <a:bodyPr/>
              <a:lstStyle/>
              <a:p>
                <a:r>
                  <a:rPr lang="en-NO">
                    <a:noFill/>
                  </a:rPr>
                  <a:t> </a:t>
                </a:r>
              </a:p>
            </p:txBody>
          </p:sp>
        </mc:Fallback>
      </mc:AlternateContent>
      <p:cxnSp>
        <p:nvCxnSpPr>
          <p:cNvPr id="26" name="Straight Arrow Connector 25">
            <a:extLst>
              <a:ext uri="{FF2B5EF4-FFF2-40B4-BE49-F238E27FC236}">
                <a16:creationId xmlns:a16="http://schemas.microsoft.com/office/drawing/2014/main" id="{804362A5-CE4D-E5A7-4770-C27B92B1DC68}"/>
              </a:ext>
            </a:extLst>
          </p:cNvPr>
          <p:cNvCxnSpPr>
            <a:cxnSpLocks/>
          </p:cNvCxnSpPr>
          <p:nvPr/>
        </p:nvCxnSpPr>
        <p:spPr>
          <a:xfrm>
            <a:off x="5121945" y="62682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2FFCBB-E117-989A-5C76-307C1ED738A3}"/>
              </a:ext>
            </a:extLst>
          </p:cNvPr>
          <p:cNvCxnSpPr>
            <a:cxnSpLocks/>
          </p:cNvCxnSpPr>
          <p:nvPr/>
        </p:nvCxnSpPr>
        <p:spPr>
          <a:xfrm flipV="1">
            <a:off x="5121945" y="46093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B3D3D-A03B-180D-6156-7BBEF722AA3A}"/>
              </a:ext>
            </a:extLst>
          </p:cNvPr>
          <p:cNvCxnSpPr>
            <a:cxnSpLocks/>
            <a:stCxn id="22" idx="2"/>
            <a:endCxn id="25" idx="0"/>
          </p:cNvCxnSpPr>
          <p:nvPr/>
        </p:nvCxnSpPr>
        <p:spPr>
          <a:xfrm>
            <a:off x="6329779" y="5041571"/>
            <a:ext cx="2950" cy="128062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802DCB-1414-D109-9FE6-38F029228746}"/>
                  </a:ext>
                </a:extLst>
              </p:cNvPr>
              <p:cNvSpPr txBox="1"/>
              <p:nvPr/>
            </p:nvSpPr>
            <p:spPr>
              <a:xfrm>
                <a:off x="9635517" y="63405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[2]</m:t>
                          </m:r>
                        </m:sup>
                      </m:sSup>
                    </m:oMath>
                  </m:oMathPara>
                </a14:m>
                <a:endParaRPr lang="en-NO" dirty="0"/>
              </a:p>
            </p:txBody>
          </p:sp>
        </mc:Choice>
        <mc:Fallback xmlns="">
          <p:sp>
            <p:nvSpPr>
              <p:cNvPr id="38" name="TextBox 37">
                <a:extLst>
                  <a:ext uri="{FF2B5EF4-FFF2-40B4-BE49-F238E27FC236}">
                    <a16:creationId xmlns:a16="http://schemas.microsoft.com/office/drawing/2014/main" id="{89802DCB-1414-D109-9FE6-38F029228746}"/>
                  </a:ext>
                </a:extLst>
              </p:cNvPr>
              <p:cNvSpPr txBox="1">
                <a:spLocks noRot="1" noChangeAspect="1" noMove="1" noResize="1" noEditPoints="1" noAdjustHandles="1" noChangeArrowheads="1" noChangeShapeType="1" noTextEdit="1"/>
              </p:cNvSpPr>
              <p:nvPr/>
            </p:nvSpPr>
            <p:spPr>
              <a:xfrm>
                <a:off x="9635517" y="6340592"/>
                <a:ext cx="466259" cy="381130"/>
              </a:xfrm>
              <a:prstGeom prst="rect">
                <a:avLst/>
              </a:prstGeom>
              <a:blipFill>
                <a:blip r:embed="rId9"/>
                <a:stretch>
                  <a:fillRect r="-23684"/>
                </a:stretch>
              </a:blipFill>
            </p:spPr>
            <p:txBody>
              <a:bodyPr/>
              <a:lstStyle/>
              <a:p>
                <a:r>
                  <a:rPr lang="en-NO">
                    <a:noFill/>
                  </a:rPr>
                  <a:t> </a:t>
                </a:r>
              </a:p>
            </p:txBody>
          </p:sp>
        </mc:Fallback>
      </mc:AlternateContent>
      <p:cxnSp>
        <p:nvCxnSpPr>
          <p:cNvPr id="40" name="Straight Arrow Connector 39">
            <a:extLst>
              <a:ext uri="{FF2B5EF4-FFF2-40B4-BE49-F238E27FC236}">
                <a16:creationId xmlns:a16="http://schemas.microsoft.com/office/drawing/2014/main" id="{9C7C05BE-8092-F924-3B2D-9A0D27DD9745}"/>
              </a:ext>
            </a:extLst>
          </p:cNvPr>
          <p:cNvCxnSpPr>
            <a:cxnSpLocks/>
          </p:cNvCxnSpPr>
          <p:nvPr/>
        </p:nvCxnSpPr>
        <p:spPr>
          <a:xfrm>
            <a:off x="8657863" y="62866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6165FE6-FDA6-9046-2954-810D8478D084}"/>
              </a:ext>
            </a:extLst>
          </p:cNvPr>
          <p:cNvCxnSpPr>
            <a:cxnSpLocks/>
          </p:cNvCxnSpPr>
          <p:nvPr/>
        </p:nvCxnSpPr>
        <p:spPr>
          <a:xfrm flipV="1">
            <a:off x="8657863" y="46277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8119789-8C48-99C2-A5B0-E8DF00B9AE2B}"/>
              </a:ext>
            </a:extLst>
          </p:cNvPr>
          <p:cNvCxnSpPr>
            <a:cxnSpLocks/>
            <a:endCxn id="38" idx="0"/>
          </p:cNvCxnSpPr>
          <p:nvPr/>
        </p:nvCxnSpPr>
        <p:spPr>
          <a:xfrm flipH="1">
            <a:off x="9868647" y="4785708"/>
            <a:ext cx="3021" cy="155488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18D47B3-F79B-A41E-CF9D-DCB74A649859}"/>
                  </a:ext>
                </a:extLst>
              </p:cNvPr>
              <p:cNvSpPr txBox="1"/>
              <p:nvPr/>
            </p:nvSpPr>
            <p:spPr>
              <a:xfrm>
                <a:off x="11677462" y="5347706"/>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47" name="TextBox 46">
                <a:extLst>
                  <a:ext uri="{FF2B5EF4-FFF2-40B4-BE49-F238E27FC236}">
                    <a16:creationId xmlns:a16="http://schemas.microsoft.com/office/drawing/2014/main" id="{618D47B3-F79B-A41E-CF9D-DCB74A649859}"/>
                  </a:ext>
                </a:extLst>
              </p:cNvPr>
              <p:cNvSpPr txBox="1">
                <a:spLocks noRot="1" noChangeAspect="1" noMove="1" noResize="1" noEditPoints="1" noAdjustHandles="1" noChangeArrowheads="1" noChangeShapeType="1" noTextEdit="1"/>
              </p:cNvSpPr>
              <p:nvPr/>
            </p:nvSpPr>
            <p:spPr>
              <a:xfrm>
                <a:off x="11677462" y="5347706"/>
                <a:ext cx="368691" cy="430887"/>
              </a:xfrm>
              <a:prstGeom prst="rect">
                <a:avLst/>
              </a:prstGeom>
              <a:blipFill>
                <a:blip r:embed="rId11"/>
                <a:stretch>
                  <a:fillRect/>
                </a:stretch>
              </a:blipFill>
            </p:spPr>
            <p:txBody>
              <a:bodyPr/>
              <a:lstStyle/>
              <a:p>
                <a:r>
                  <a:rPr lang="en-NO">
                    <a:noFill/>
                  </a:rPr>
                  <a:t> </a:t>
                </a:r>
              </a:p>
            </p:txBody>
          </p:sp>
        </mc:Fallback>
      </mc:AlternateContent>
      <p:sp>
        <p:nvSpPr>
          <p:cNvPr id="48" name="Rectangle 47">
            <a:extLst>
              <a:ext uri="{FF2B5EF4-FFF2-40B4-BE49-F238E27FC236}">
                <a16:creationId xmlns:a16="http://schemas.microsoft.com/office/drawing/2014/main" id="{E490B11C-A4B0-D134-FBC1-6724755A21A6}"/>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9" name="Graphic 48" descr="Kitten with solid fill">
            <a:extLst>
              <a:ext uri="{FF2B5EF4-FFF2-40B4-BE49-F238E27FC236}">
                <a16:creationId xmlns:a16="http://schemas.microsoft.com/office/drawing/2014/main" id="{ED0E0543-AA59-B8C6-ABDF-47F4E8EE9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50" name="Rectangle 49">
            <a:extLst>
              <a:ext uri="{FF2B5EF4-FFF2-40B4-BE49-F238E27FC236}">
                <a16:creationId xmlns:a16="http://schemas.microsoft.com/office/drawing/2014/main" id="{24D1494B-7E97-3B46-8B45-E10B05664E3A}"/>
              </a:ext>
            </a:extLst>
          </p:cNvPr>
          <p:cNvSpPr/>
          <p:nvPr/>
        </p:nvSpPr>
        <p:spPr>
          <a:xfrm>
            <a:off x="7816340" y="1484896"/>
            <a:ext cx="997527" cy="952018"/>
          </a:xfrm>
          <a:prstGeom prst="rect">
            <a:avLst/>
          </a:prstGeom>
          <a:blipFill dpi="0" rotWithShape="1">
            <a:blip r:embed="rId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8" name="TextBox 57">
            <a:extLst>
              <a:ext uri="{FF2B5EF4-FFF2-40B4-BE49-F238E27FC236}">
                <a16:creationId xmlns:a16="http://schemas.microsoft.com/office/drawing/2014/main" id="{15212AD2-C473-2872-688F-5D6749346283}"/>
              </a:ext>
            </a:extLst>
          </p:cNvPr>
          <p:cNvSpPr txBox="1"/>
          <p:nvPr/>
        </p:nvSpPr>
        <p:spPr>
          <a:xfrm>
            <a:off x="8401287" y="3066292"/>
            <a:ext cx="650471" cy="261610"/>
          </a:xfrm>
          <a:prstGeom prst="rect">
            <a:avLst/>
          </a:prstGeom>
          <a:noFill/>
        </p:spPr>
        <p:txBody>
          <a:bodyPr wrap="square">
            <a:spAutoFit/>
          </a:bodyPr>
          <a:lstStyle/>
          <a:p>
            <a:r>
              <a:rPr lang="en-NO" sz="1100" dirty="0">
                <a:latin typeface="Times New Roman" panose="02020603050405020304" pitchFamily="18" charset="0"/>
                <a:cs typeface="Times New Roman" panose="02020603050405020304" pitchFamily="18" charset="0"/>
              </a:rPr>
              <a:t>Cat</a:t>
            </a:r>
            <a:endParaRPr lang="en-NO" sz="1100" dirty="0"/>
          </a:p>
        </p:txBody>
      </p:sp>
      <p:sp>
        <p:nvSpPr>
          <p:cNvPr id="60" name="TextBox 59">
            <a:extLst>
              <a:ext uri="{FF2B5EF4-FFF2-40B4-BE49-F238E27FC236}">
                <a16:creationId xmlns:a16="http://schemas.microsoft.com/office/drawing/2014/main" id="{2358DA65-81B4-7111-AABA-A9CF0FEC7F6D}"/>
              </a:ext>
            </a:extLst>
          </p:cNvPr>
          <p:cNvSpPr txBox="1"/>
          <p:nvPr/>
        </p:nvSpPr>
        <p:spPr>
          <a:xfrm>
            <a:off x="7827797" y="3622463"/>
            <a:ext cx="650471" cy="400110"/>
          </a:xfrm>
          <a:prstGeom prst="rect">
            <a:avLst/>
          </a:prstGeom>
          <a:noFill/>
        </p:spPr>
        <p:txBody>
          <a:bodyPr wrap="square">
            <a:spAutoFit/>
          </a:bodyPr>
          <a:lstStyle/>
          <a:p>
            <a:r>
              <a:rPr lang="en-NO" sz="2000" dirty="0">
                <a:latin typeface="Times New Roman" panose="02020603050405020304" pitchFamily="18" charset="0"/>
                <a:cs typeface="Times New Roman" panose="02020603050405020304" pitchFamily="18" charset="0"/>
              </a:rPr>
              <a:t>Dog</a:t>
            </a:r>
            <a:endParaRPr lang="en-NO" sz="2000" dirty="0"/>
          </a:p>
        </p:txBody>
      </p:sp>
      <p:sp>
        <p:nvSpPr>
          <p:cNvPr id="2" name="TextBox 1">
            <a:extLst>
              <a:ext uri="{FF2B5EF4-FFF2-40B4-BE49-F238E27FC236}">
                <a16:creationId xmlns:a16="http://schemas.microsoft.com/office/drawing/2014/main" id="{5253E416-65DC-0921-7E6F-F2039C1F0DA4}"/>
              </a:ext>
            </a:extLst>
          </p:cNvPr>
          <p:cNvSpPr txBox="1"/>
          <p:nvPr/>
        </p:nvSpPr>
        <p:spPr>
          <a:xfrm>
            <a:off x="4690676" y="164016"/>
            <a:ext cx="2473754"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stochastic NN</a:t>
            </a:r>
          </a:p>
        </p:txBody>
      </p:sp>
      <p:sp>
        <p:nvSpPr>
          <p:cNvPr id="13" name="Freeform 12">
            <a:extLst>
              <a:ext uri="{FF2B5EF4-FFF2-40B4-BE49-F238E27FC236}">
                <a16:creationId xmlns:a16="http://schemas.microsoft.com/office/drawing/2014/main" id="{0BEADB35-2E80-A8B4-2117-1142359492E0}"/>
              </a:ext>
            </a:extLst>
          </p:cNvPr>
          <p:cNvSpPr/>
          <p:nvPr/>
        </p:nvSpPr>
        <p:spPr>
          <a:xfrm>
            <a:off x="9163867" y="4785531"/>
            <a:ext cx="1378628" cy="1482748"/>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0C4A04-558F-674E-DE4D-94FF22E44261}"/>
                  </a:ext>
                </a:extLst>
              </p:cNvPr>
              <p:cNvSpPr txBox="1"/>
              <p:nvPr/>
            </p:nvSpPr>
            <p:spPr>
              <a:xfrm>
                <a:off x="4233085" y="5069460"/>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r>
                        <a:rPr lang="nb-NO" b="0" i="1" smtClean="0">
                          <a:latin typeface="Cambria Math" panose="02040503050406030204" pitchFamily="18" charset="0"/>
                        </a:rPr>
                        <m:t>)</m:t>
                      </m:r>
                    </m:oMath>
                  </m:oMathPara>
                </a14:m>
                <a:endParaRPr lang="en-NO" dirty="0"/>
              </a:p>
            </p:txBody>
          </p:sp>
        </mc:Choice>
        <mc:Fallback xmlns="">
          <p:sp>
            <p:nvSpPr>
              <p:cNvPr id="17" name="TextBox 16">
                <a:extLst>
                  <a:ext uri="{FF2B5EF4-FFF2-40B4-BE49-F238E27FC236}">
                    <a16:creationId xmlns:a16="http://schemas.microsoft.com/office/drawing/2014/main" id="{F20C4A04-558F-674E-DE4D-94FF22E44261}"/>
                  </a:ext>
                </a:extLst>
              </p:cNvPr>
              <p:cNvSpPr txBox="1">
                <a:spLocks noRot="1" noChangeAspect="1" noMove="1" noResize="1" noEditPoints="1" noAdjustHandles="1" noChangeArrowheads="1" noChangeShapeType="1" noTextEdit="1"/>
              </p:cNvSpPr>
              <p:nvPr/>
            </p:nvSpPr>
            <p:spPr>
              <a:xfrm>
                <a:off x="4233085" y="5069460"/>
                <a:ext cx="860396" cy="381130"/>
              </a:xfrm>
              <a:prstGeom prst="rect">
                <a:avLst/>
              </a:prstGeom>
              <a:blipFill>
                <a:blip r:embed="rId12"/>
                <a:stretch>
                  <a:fillRect r="-7246"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1BAE55-4AFF-C79E-5400-12F2D7172BE6}"/>
                  </a:ext>
                </a:extLst>
              </p:cNvPr>
              <p:cNvSpPr txBox="1"/>
              <p:nvPr/>
            </p:nvSpPr>
            <p:spPr>
              <a:xfrm>
                <a:off x="7731814" y="5064639"/>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2</m:t>
                          </m:r>
                          <m:r>
                            <a:rPr lang="nb-NO" i="1">
                              <a:solidFill>
                                <a:srgbClr val="FF0000"/>
                              </a:solidFill>
                              <a:latin typeface="Cambria Math" panose="02040503050406030204" pitchFamily="18" charset="0"/>
                            </a:rPr>
                            <m:t>]</m:t>
                          </m:r>
                        </m:sup>
                      </m:sSup>
                      <m:r>
                        <a:rPr lang="nb-NO" b="0" i="1" smtClean="0">
                          <a:latin typeface="Cambria Math" panose="02040503050406030204" pitchFamily="18" charset="0"/>
                        </a:rPr>
                        <m:t>)</m:t>
                      </m:r>
                    </m:oMath>
                  </m:oMathPara>
                </a14:m>
                <a:endParaRPr lang="en-NO" dirty="0"/>
              </a:p>
            </p:txBody>
          </p:sp>
        </mc:Choice>
        <mc:Fallback xmlns="">
          <p:sp>
            <p:nvSpPr>
              <p:cNvPr id="18" name="TextBox 17">
                <a:extLst>
                  <a:ext uri="{FF2B5EF4-FFF2-40B4-BE49-F238E27FC236}">
                    <a16:creationId xmlns:a16="http://schemas.microsoft.com/office/drawing/2014/main" id="{811BAE55-4AFF-C79E-5400-12F2D7172BE6}"/>
                  </a:ext>
                </a:extLst>
              </p:cNvPr>
              <p:cNvSpPr txBox="1">
                <a:spLocks noRot="1" noChangeAspect="1" noMove="1" noResize="1" noEditPoints="1" noAdjustHandles="1" noChangeArrowheads="1" noChangeShapeType="1" noTextEdit="1"/>
              </p:cNvSpPr>
              <p:nvPr/>
            </p:nvSpPr>
            <p:spPr>
              <a:xfrm>
                <a:off x="7731814" y="5064639"/>
                <a:ext cx="860396" cy="381130"/>
              </a:xfrm>
              <a:prstGeom prst="rect">
                <a:avLst/>
              </a:prstGeom>
              <a:blipFill>
                <a:blip r:embed="rId13"/>
                <a:stretch>
                  <a:fillRect r="-8696" b="-16129"/>
                </a:stretch>
              </a:blipFill>
            </p:spPr>
            <p:txBody>
              <a:bodyPr/>
              <a:lstStyle/>
              <a:p>
                <a:r>
                  <a:rPr lang="en-NO">
                    <a:noFill/>
                  </a:rPr>
                  <a:t> </a:t>
                </a:r>
              </a:p>
            </p:txBody>
          </p:sp>
        </mc:Fallback>
      </mc:AlternateContent>
      <p:sp>
        <p:nvSpPr>
          <p:cNvPr id="22" name="Freeform 21">
            <a:extLst>
              <a:ext uri="{FF2B5EF4-FFF2-40B4-BE49-F238E27FC236}">
                <a16:creationId xmlns:a16="http://schemas.microsoft.com/office/drawing/2014/main" id="{13B73494-46EC-3B69-4A4F-1101A5ACBDBC}"/>
              </a:ext>
            </a:extLst>
          </p:cNvPr>
          <p:cNvSpPr/>
          <p:nvPr/>
        </p:nvSpPr>
        <p:spPr>
          <a:xfrm>
            <a:off x="5140171" y="5041427"/>
            <a:ext cx="2317072" cy="1208451"/>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TextBox 11">
            <a:extLst>
              <a:ext uri="{FF2B5EF4-FFF2-40B4-BE49-F238E27FC236}">
                <a16:creationId xmlns:a16="http://schemas.microsoft.com/office/drawing/2014/main" id="{B3A830C2-5262-AC4E-A3F2-2B4652512222}"/>
              </a:ext>
            </a:extLst>
          </p:cNvPr>
          <p:cNvSpPr txBox="1"/>
          <p:nvPr/>
        </p:nvSpPr>
        <p:spPr>
          <a:xfrm>
            <a:off x="245935" y="169836"/>
            <a:ext cx="1646605" cy="461665"/>
          </a:xfrm>
          <a:prstGeom prst="rect">
            <a:avLst/>
          </a:prstGeom>
          <a:noFill/>
        </p:spPr>
        <p:txBody>
          <a:bodyPr wrap="none" rtlCol="0">
            <a:spAutoFit/>
          </a:bodyPr>
          <a:lstStyle/>
          <a:p>
            <a:r>
              <a:rPr lang="en-NO" sz="2400" dirty="0">
                <a:solidFill>
                  <a:srgbClr val="0070C0"/>
                </a:solidFill>
                <a:latin typeface="Times New Roman" panose="02020603050405020304" pitchFamily="18" charset="0"/>
                <a:cs typeface="Times New Roman" panose="02020603050405020304" pitchFamily="18" charset="0"/>
              </a:rPr>
              <a:t>Dog vs. Cat</a:t>
            </a:r>
          </a:p>
        </p:txBody>
      </p:sp>
      <p:cxnSp>
        <p:nvCxnSpPr>
          <p:cNvPr id="24" name="Straight Arrow Connector 23">
            <a:extLst>
              <a:ext uri="{FF2B5EF4-FFF2-40B4-BE49-F238E27FC236}">
                <a16:creationId xmlns:a16="http://schemas.microsoft.com/office/drawing/2014/main" id="{89CBE160-DA25-2A27-A590-40C8CC7B797C}"/>
              </a:ext>
            </a:extLst>
          </p:cNvPr>
          <p:cNvCxnSpPr>
            <a:cxnSpLocks/>
          </p:cNvCxnSpPr>
          <p:nvPr/>
        </p:nvCxnSpPr>
        <p:spPr>
          <a:xfrm flipV="1">
            <a:off x="681604" y="1873034"/>
            <a:ext cx="3614865" cy="18756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06128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B521E3-DBBE-4496-83E3-3BBA4C8FBBA9}"/>
              </a:ext>
            </a:extLst>
          </p:cNvPr>
          <p:cNvSpPr/>
          <p:nvPr/>
        </p:nvSpPr>
        <p:spPr>
          <a:xfrm>
            <a:off x="4296469" y="138267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F71699C1-65AC-CC58-AC26-A9B0D755C5C7}"/>
              </a:ext>
            </a:extLst>
          </p:cNvPr>
          <p:cNvSpPr/>
          <p:nvPr/>
        </p:nvSpPr>
        <p:spPr>
          <a:xfrm>
            <a:off x="2801389" y="25687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2214514"/>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376905" cy="253916"/>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6" name="Rectangle 5">
            <a:extLst>
              <a:ext uri="{FF2B5EF4-FFF2-40B4-BE49-F238E27FC236}">
                <a16:creationId xmlns:a16="http://schemas.microsoft.com/office/drawing/2014/main" id="{CC70D9DF-C256-2610-A522-F835D15E61B8}"/>
              </a:ext>
            </a:extLst>
          </p:cNvPr>
          <p:cNvSpPr/>
          <p:nvPr/>
        </p:nvSpPr>
        <p:spPr>
          <a:xfrm>
            <a:off x="2025544" y="3318025"/>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7" name="Graphic 6" descr="Kitten with solid fill">
            <a:extLst>
              <a:ext uri="{FF2B5EF4-FFF2-40B4-BE49-F238E27FC236}">
                <a16:creationId xmlns:a16="http://schemas.microsoft.com/office/drawing/2014/main" id="{CB7FAB82-F733-B774-0275-55B95D9DA0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3029" t="52591" r="3335" b="21954"/>
          <a:stretch/>
        </p:blipFill>
        <p:spPr>
          <a:xfrm>
            <a:off x="2693324" y="3798916"/>
            <a:ext cx="216131" cy="232756"/>
          </a:xfrm>
          <a:prstGeom prst="rect">
            <a:avLst/>
          </a:prstGeom>
        </p:spPr>
      </p:pic>
      <p:pic>
        <p:nvPicPr>
          <p:cNvPr id="8" name="Graphic 7" descr="Kitten with solid fill">
            <a:extLst>
              <a:ext uri="{FF2B5EF4-FFF2-40B4-BE49-F238E27FC236}">
                <a16:creationId xmlns:a16="http://schemas.microsoft.com/office/drawing/2014/main" id="{D828DEE1-0C02-91C1-278E-2053F4B61A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627" r="72884" b="17328"/>
          <a:stretch/>
        </p:blipFill>
        <p:spPr>
          <a:xfrm>
            <a:off x="2801389" y="3034145"/>
            <a:ext cx="247944" cy="283880"/>
          </a:xfrm>
          <a:prstGeom prst="rect">
            <a:avLst/>
          </a:prstGeom>
        </p:spPr>
      </p:pic>
      <p:pic>
        <p:nvPicPr>
          <p:cNvPr id="10" name="Graphic 9" descr="Kitten with solid fill">
            <a:extLst>
              <a:ext uri="{FF2B5EF4-FFF2-40B4-BE49-F238E27FC236}">
                <a16:creationId xmlns:a16="http://schemas.microsoft.com/office/drawing/2014/main" id="{001DB11E-7147-48F0-6047-D215E4A7103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59224" t="34012" r="14412" b="52318"/>
          <a:stretch/>
        </p:blipFill>
        <p:spPr>
          <a:xfrm>
            <a:off x="4838007" y="1690731"/>
            <a:ext cx="241069" cy="1250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04F450-AB1A-79A0-436A-8118EF6126ED}"/>
                  </a:ext>
                </a:extLst>
              </p:cNvPr>
              <p:cNvSpPr txBox="1"/>
              <p:nvPr/>
            </p:nvSpPr>
            <p:spPr>
              <a:xfrm rot="8027262">
                <a:off x="4066938" y="2594443"/>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11" name="TextBox 10">
                <a:extLst>
                  <a:ext uri="{FF2B5EF4-FFF2-40B4-BE49-F238E27FC236}">
                    <a16:creationId xmlns:a16="http://schemas.microsoft.com/office/drawing/2014/main" id="{6704F450-AB1A-79A0-436A-8118EF6126ED}"/>
                  </a:ext>
                </a:extLst>
              </p:cNvPr>
              <p:cNvSpPr txBox="1">
                <a:spLocks noRot="1" noChangeAspect="1" noMove="1" noResize="1" noEditPoints="1" noAdjustHandles="1" noChangeArrowheads="1" noChangeShapeType="1" noTextEdit="1"/>
              </p:cNvSpPr>
              <p:nvPr/>
            </p:nvSpPr>
            <p:spPr>
              <a:xfrm rot="8027262">
                <a:off x="4066938" y="2594443"/>
                <a:ext cx="368691" cy="430887"/>
              </a:xfrm>
              <a:prstGeom prst="rect">
                <a:avLst/>
              </a:prstGeom>
              <a:blipFill>
                <a:blip r:embed="rId8"/>
                <a:stretch>
                  <a:fillRect/>
                </a:stretch>
              </a:blipFill>
            </p:spPr>
            <p:txBody>
              <a:bodyPr/>
              <a:lstStyle/>
              <a:p>
                <a:r>
                  <a:rPr lang="en-NO">
                    <a:noFill/>
                  </a:rPr>
                  <a:t> </a:t>
                </a:r>
              </a:p>
            </p:txBody>
          </p:sp>
        </mc:Fallback>
      </mc:AlternateContent>
      <p:cxnSp>
        <p:nvCxnSpPr>
          <p:cNvPr id="19" name="Straight Connector 18">
            <a:extLst>
              <a:ext uri="{FF2B5EF4-FFF2-40B4-BE49-F238E27FC236}">
                <a16:creationId xmlns:a16="http://schemas.microsoft.com/office/drawing/2014/main" id="{33134BAB-B893-0F48-E6B3-676692EC998B}"/>
              </a:ext>
            </a:extLst>
          </p:cNvPr>
          <p:cNvCxnSpPr>
            <a:cxnSpLocks/>
          </p:cNvCxnSpPr>
          <p:nvPr/>
        </p:nvCxnSpPr>
        <p:spPr>
          <a:xfrm flipH="1">
            <a:off x="7283356" y="3822768"/>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E1A2BF-6CF4-3AED-BBF9-ADDEE4179CE1}"/>
              </a:ext>
            </a:extLst>
          </p:cNvPr>
          <p:cNvCxnSpPr>
            <a:cxnSpLocks/>
          </p:cNvCxnSpPr>
          <p:nvPr/>
        </p:nvCxnSpPr>
        <p:spPr>
          <a:xfrm flipH="1">
            <a:off x="7900829" y="3219796"/>
            <a:ext cx="500458"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30EADB-47F0-2E4A-1B4A-828883E2A92D}"/>
              </a:ext>
            </a:extLst>
          </p:cNvPr>
          <p:cNvCxnSpPr>
            <a:cxnSpLocks/>
          </p:cNvCxnSpPr>
          <p:nvPr/>
        </p:nvCxnSpPr>
        <p:spPr>
          <a:xfrm flipH="1" flipV="1">
            <a:off x="3049333" y="4298742"/>
            <a:ext cx="1558156" cy="3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3D4295-2E62-FA61-ED0A-66277ADEFBF3}"/>
              </a:ext>
            </a:extLst>
          </p:cNvPr>
          <p:cNvCxnSpPr>
            <a:cxnSpLocks/>
          </p:cNvCxnSpPr>
          <p:nvPr/>
        </p:nvCxnSpPr>
        <p:spPr>
          <a:xfrm flipH="1" flipV="1">
            <a:off x="5316444" y="2352687"/>
            <a:ext cx="1355499" cy="10778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AC8A99-34C5-E015-718F-533ED050E089}"/>
              </a:ext>
            </a:extLst>
          </p:cNvPr>
          <p:cNvCxnSpPr>
            <a:cxnSpLocks/>
          </p:cNvCxnSpPr>
          <p:nvPr/>
        </p:nvCxnSpPr>
        <p:spPr>
          <a:xfrm flipV="1">
            <a:off x="4607489" y="2493014"/>
            <a:ext cx="2149684" cy="1839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59577D2-9E20-E622-64F5-7987871C8533}"/>
              </a:ext>
            </a:extLst>
          </p:cNvPr>
          <p:cNvSpPr/>
          <p:nvPr/>
        </p:nvSpPr>
        <p:spPr>
          <a:xfrm>
            <a:off x="5001721" y="3783988"/>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ED1B4563-398F-6B6C-53B8-AEA91F30F35B}"/>
              </a:ext>
            </a:extLst>
          </p:cNvPr>
          <p:cNvSpPr/>
          <p:nvPr/>
        </p:nvSpPr>
        <p:spPr>
          <a:xfrm>
            <a:off x="4572185" y="4142421"/>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9" name="Straight Connector 38">
            <a:extLst>
              <a:ext uri="{FF2B5EF4-FFF2-40B4-BE49-F238E27FC236}">
                <a16:creationId xmlns:a16="http://schemas.microsoft.com/office/drawing/2014/main" id="{B7B9A476-C588-73C4-EFA4-8FA0DF5DDF26}"/>
              </a:ext>
            </a:extLst>
          </p:cNvPr>
          <p:cNvCxnSpPr>
            <a:cxnSpLocks/>
            <a:endCxn id="37" idx="4"/>
          </p:cNvCxnSpPr>
          <p:nvPr/>
        </p:nvCxnSpPr>
        <p:spPr>
          <a:xfrm flipH="1">
            <a:off x="4692720" y="3901325"/>
            <a:ext cx="2384871" cy="4632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B2969FB-38D9-2899-6130-AF58E22EAC3F}"/>
              </a:ext>
            </a:extLst>
          </p:cNvPr>
          <p:cNvCxnSpPr>
            <a:cxnSpLocks/>
          </p:cNvCxnSpPr>
          <p:nvPr/>
        </p:nvCxnSpPr>
        <p:spPr>
          <a:xfrm flipH="1" flipV="1">
            <a:off x="6671943" y="2460475"/>
            <a:ext cx="1193582" cy="679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0F2534E-177D-821B-1624-7ED432B304FE}"/>
              </a:ext>
            </a:extLst>
          </p:cNvPr>
          <p:cNvCxnSpPr>
            <a:cxnSpLocks/>
          </p:cNvCxnSpPr>
          <p:nvPr/>
        </p:nvCxnSpPr>
        <p:spPr>
          <a:xfrm flipV="1">
            <a:off x="7077591" y="3139555"/>
            <a:ext cx="787934" cy="7617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513A34E9-5588-F97B-6622-D19A6EBD2258}"/>
              </a:ext>
            </a:extLst>
          </p:cNvPr>
          <p:cNvSpPr/>
          <p:nvPr/>
        </p:nvSpPr>
        <p:spPr>
          <a:xfrm>
            <a:off x="7042287" y="3711673"/>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7" name="Oval 56">
            <a:extLst>
              <a:ext uri="{FF2B5EF4-FFF2-40B4-BE49-F238E27FC236}">
                <a16:creationId xmlns:a16="http://schemas.microsoft.com/office/drawing/2014/main" id="{D6A38910-E2C6-00AC-3E04-088653AF5B0C}"/>
              </a:ext>
            </a:extLst>
          </p:cNvPr>
          <p:cNvSpPr/>
          <p:nvPr/>
        </p:nvSpPr>
        <p:spPr>
          <a:xfrm>
            <a:off x="7659760" y="3107016"/>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9" name="Oval 58">
            <a:extLst>
              <a:ext uri="{FF2B5EF4-FFF2-40B4-BE49-F238E27FC236}">
                <a16:creationId xmlns:a16="http://schemas.microsoft.com/office/drawing/2014/main" id="{097759C1-C433-ABCE-957B-7966C11C2B29}"/>
              </a:ext>
            </a:extLst>
          </p:cNvPr>
          <p:cNvSpPr/>
          <p:nvPr/>
        </p:nvSpPr>
        <p:spPr>
          <a:xfrm>
            <a:off x="6551408" y="2460475"/>
            <a:ext cx="241069" cy="2221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6" name="TextBox 45">
            <a:extLst>
              <a:ext uri="{FF2B5EF4-FFF2-40B4-BE49-F238E27FC236}">
                <a16:creationId xmlns:a16="http://schemas.microsoft.com/office/drawing/2014/main" id="{98F83241-C39C-D858-5DB2-0FD3FA1E0BBC}"/>
              </a:ext>
            </a:extLst>
          </p:cNvPr>
          <p:cNvSpPr txBox="1"/>
          <p:nvPr/>
        </p:nvSpPr>
        <p:spPr>
          <a:xfrm>
            <a:off x="8401287" y="2949747"/>
            <a:ext cx="650471" cy="461665"/>
          </a:xfrm>
          <a:prstGeom prst="rect">
            <a:avLst/>
          </a:prstGeom>
          <a:noFill/>
        </p:spPr>
        <p:txBody>
          <a:bodyPr wrap="square">
            <a:spAutoFit/>
          </a:bodyPr>
          <a:lstStyle/>
          <a:p>
            <a:r>
              <a:rPr lang="en-NO" sz="2400" dirty="0">
                <a:latin typeface="Times New Roman" panose="02020603050405020304" pitchFamily="18" charset="0"/>
                <a:cs typeface="Times New Roman" panose="02020603050405020304" pitchFamily="18" charset="0"/>
              </a:rPr>
              <a:t>Cat</a:t>
            </a:r>
            <a:endParaRPr lang="en-NO" sz="2400" dirty="0"/>
          </a:p>
        </p:txBody>
      </p:sp>
      <p:sp>
        <p:nvSpPr>
          <p:cNvPr id="47" name="TextBox 46">
            <a:extLst>
              <a:ext uri="{FF2B5EF4-FFF2-40B4-BE49-F238E27FC236}">
                <a16:creationId xmlns:a16="http://schemas.microsoft.com/office/drawing/2014/main" id="{FCB2AD76-61BF-151A-EE0C-FBC02BF5A85B}"/>
              </a:ext>
            </a:extLst>
          </p:cNvPr>
          <p:cNvSpPr txBox="1"/>
          <p:nvPr/>
        </p:nvSpPr>
        <p:spPr>
          <a:xfrm>
            <a:off x="7827797" y="3703148"/>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sp>
        <p:nvSpPr>
          <p:cNvPr id="2" name="Rectangle 1">
            <a:extLst>
              <a:ext uri="{FF2B5EF4-FFF2-40B4-BE49-F238E27FC236}">
                <a16:creationId xmlns:a16="http://schemas.microsoft.com/office/drawing/2014/main" id="{076E388A-ED4A-91CE-5475-0FDFFD00604E}"/>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3" name="Graphic 2" descr="Kitten with solid fill">
            <a:extLst>
              <a:ext uri="{FF2B5EF4-FFF2-40B4-BE49-F238E27FC236}">
                <a16:creationId xmlns:a16="http://schemas.microsoft.com/office/drawing/2014/main" id="{A806D95E-4910-824F-8C42-FE4F8A7F1E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5742" y="1470547"/>
            <a:ext cx="914400" cy="914400"/>
          </a:xfrm>
          <a:prstGeom prst="rect">
            <a:avLst/>
          </a:prstGeom>
        </p:spPr>
      </p:pic>
      <p:sp>
        <p:nvSpPr>
          <p:cNvPr id="13" name="Rectangle 12">
            <a:extLst>
              <a:ext uri="{FF2B5EF4-FFF2-40B4-BE49-F238E27FC236}">
                <a16:creationId xmlns:a16="http://schemas.microsoft.com/office/drawing/2014/main" id="{EF686129-94BD-E946-8E20-EAF76509C405}"/>
              </a:ext>
            </a:extLst>
          </p:cNvPr>
          <p:cNvSpPr/>
          <p:nvPr/>
        </p:nvSpPr>
        <p:spPr>
          <a:xfrm>
            <a:off x="7816340" y="1484896"/>
            <a:ext cx="997527" cy="952018"/>
          </a:xfrm>
          <a:prstGeom prst="rect">
            <a:avLst/>
          </a:prstGeom>
          <a:blipFill dpi="0" rotWithShape="1">
            <a:blip r:embed="rId9">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63FFACD3-3A7B-C7A5-2F3B-E933811E504D}"/>
              </a:ext>
            </a:extLst>
          </p:cNvPr>
          <p:cNvSpPr/>
          <p:nvPr/>
        </p:nvSpPr>
        <p:spPr>
          <a:xfrm>
            <a:off x="422626" y="189548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5" name="Graphic 14" descr="Kitten with solid fill">
            <a:extLst>
              <a:ext uri="{FF2B5EF4-FFF2-40B4-BE49-F238E27FC236}">
                <a16:creationId xmlns:a16="http://schemas.microsoft.com/office/drawing/2014/main" id="{A73823BF-8768-A4E7-5BA3-E2F1E0B137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626" y="1895487"/>
            <a:ext cx="914400" cy="914400"/>
          </a:xfrm>
          <a:prstGeom prst="rect">
            <a:avLst/>
          </a:prstGeom>
        </p:spPr>
      </p:pic>
      <p:sp>
        <p:nvSpPr>
          <p:cNvPr id="16" name="Rectangle 15">
            <a:extLst>
              <a:ext uri="{FF2B5EF4-FFF2-40B4-BE49-F238E27FC236}">
                <a16:creationId xmlns:a16="http://schemas.microsoft.com/office/drawing/2014/main" id="{FDAF7CB3-DFF3-7FFB-1AB4-861B1BD2A9FE}"/>
              </a:ext>
            </a:extLst>
          </p:cNvPr>
          <p:cNvSpPr/>
          <p:nvPr/>
        </p:nvSpPr>
        <p:spPr>
          <a:xfrm>
            <a:off x="433224" y="1909836"/>
            <a:ext cx="997527" cy="952018"/>
          </a:xfrm>
          <a:prstGeom prst="rect">
            <a:avLst/>
          </a:prstGeom>
          <a:blipFill dpi="0" rotWithShape="1">
            <a:blip r:embed="rId9">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8" name="Straight Connector 17">
            <a:extLst>
              <a:ext uri="{FF2B5EF4-FFF2-40B4-BE49-F238E27FC236}">
                <a16:creationId xmlns:a16="http://schemas.microsoft.com/office/drawing/2014/main" id="{E083E583-503C-0C8F-91B2-9A09BE1EB38F}"/>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5A0DD04-FCF7-B4C9-965A-96D781693051}"/>
              </a:ext>
            </a:extLst>
          </p:cNvPr>
          <p:cNvCxnSpPr>
            <a:cxnSpLocks/>
          </p:cNvCxnSpPr>
          <p:nvPr/>
        </p:nvCxnSpPr>
        <p:spPr>
          <a:xfrm>
            <a:off x="11260592" y="1697335"/>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5119B0-C460-62C7-6BFF-DD05F3E02B3B}"/>
              </a:ext>
            </a:extLst>
          </p:cNvPr>
          <p:cNvCxnSpPr>
            <a:cxnSpLocks/>
          </p:cNvCxnSpPr>
          <p:nvPr/>
        </p:nvCxnSpPr>
        <p:spPr>
          <a:xfrm>
            <a:off x="5121945" y="62682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C0E93DC-FDC9-7173-4842-4F0A2082DAD9}"/>
              </a:ext>
            </a:extLst>
          </p:cNvPr>
          <p:cNvCxnSpPr>
            <a:cxnSpLocks/>
          </p:cNvCxnSpPr>
          <p:nvPr/>
        </p:nvCxnSpPr>
        <p:spPr>
          <a:xfrm flipV="1">
            <a:off x="5121945" y="46093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C315A1C6-8CD3-53B9-2CFA-613D3C3C7E09}"/>
              </a:ext>
            </a:extLst>
          </p:cNvPr>
          <p:cNvSpPr/>
          <p:nvPr/>
        </p:nvSpPr>
        <p:spPr>
          <a:xfrm>
            <a:off x="5140171" y="5041427"/>
            <a:ext cx="2317072" cy="1208451"/>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0" name="Straight Connector 29">
            <a:extLst>
              <a:ext uri="{FF2B5EF4-FFF2-40B4-BE49-F238E27FC236}">
                <a16:creationId xmlns:a16="http://schemas.microsoft.com/office/drawing/2014/main" id="{49EE047A-4CC7-0720-CE62-C5C8F7B4A114}"/>
              </a:ext>
            </a:extLst>
          </p:cNvPr>
          <p:cNvCxnSpPr>
            <a:cxnSpLocks/>
          </p:cNvCxnSpPr>
          <p:nvPr/>
        </p:nvCxnSpPr>
        <p:spPr>
          <a:xfrm>
            <a:off x="6610634" y="5347706"/>
            <a:ext cx="0" cy="9744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523C679-EBA2-9042-86C3-768659C9723C}"/>
              </a:ext>
            </a:extLst>
          </p:cNvPr>
          <p:cNvCxnSpPr>
            <a:cxnSpLocks/>
          </p:cNvCxnSpPr>
          <p:nvPr/>
        </p:nvCxnSpPr>
        <p:spPr>
          <a:xfrm>
            <a:off x="8657863" y="6286679"/>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32493D5-B0EF-3E52-D27F-9A42B82B03A3}"/>
              </a:ext>
            </a:extLst>
          </p:cNvPr>
          <p:cNvCxnSpPr>
            <a:cxnSpLocks/>
          </p:cNvCxnSpPr>
          <p:nvPr/>
        </p:nvCxnSpPr>
        <p:spPr>
          <a:xfrm flipV="1">
            <a:off x="8657863" y="4627705"/>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EE4D5B2-2829-B949-D830-990F43B1E5B8}"/>
              </a:ext>
            </a:extLst>
          </p:cNvPr>
          <p:cNvCxnSpPr>
            <a:cxnSpLocks/>
          </p:cNvCxnSpPr>
          <p:nvPr/>
        </p:nvCxnSpPr>
        <p:spPr>
          <a:xfrm>
            <a:off x="9788164" y="4894729"/>
            <a:ext cx="0" cy="13919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31C51BD-1664-EE85-775F-7EE4CE84AAA9}"/>
                  </a:ext>
                </a:extLst>
              </p:cNvPr>
              <p:cNvSpPr txBox="1"/>
              <p:nvPr/>
            </p:nvSpPr>
            <p:spPr>
              <a:xfrm>
                <a:off x="11677462" y="5347706"/>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54" name="TextBox 53">
                <a:extLst>
                  <a:ext uri="{FF2B5EF4-FFF2-40B4-BE49-F238E27FC236}">
                    <a16:creationId xmlns:a16="http://schemas.microsoft.com/office/drawing/2014/main" id="{E31C51BD-1664-EE85-775F-7EE4CE84AAA9}"/>
                  </a:ext>
                </a:extLst>
              </p:cNvPr>
              <p:cNvSpPr txBox="1">
                <a:spLocks noRot="1" noChangeAspect="1" noMove="1" noResize="1" noEditPoints="1" noAdjustHandles="1" noChangeArrowheads="1" noChangeShapeType="1" noTextEdit="1"/>
              </p:cNvSpPr>
              <p:nvPr/>
            </p:nvSpPr>
            <p:spPr>
              <a:xfrm>
                <a:off x="11677462" y="5347706"/>
                <a:ext cx="368691" cy="430887"/>
              </a:xfrm>
              <a:prstGeom prst="rect">
                <a:avLst/>
              </a:prstGeom>
              <a:blipFill>
                <a:blip r:embed="rId12"/>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1C4B8B4-F736-DC1B-C973-79B27B1E8F4B}"/>
                  </a:ext>
                </a:extLst>
              </p:cNvPr>
              <p:cNvSpPr txBox="1"/>
              <p:nvPr/>
            </p:nvSpPr>
            <p:spPr>
              <a:xfrm>
                <a:off x="6440257" y="63221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oMath>
                  </m:oMathPara>
                </a14:m>
                <a:endParaRPr lang="en-NO" dirty="0"/>
              </a:p>
            </p:txBody>
          </p:sp>
        </mc:Choice>
        <mc:Fallback xmlns="">
          <p:sp>
            <p:nvSpPr>
              <p:cNvPr id="55" name="TextBox 54">
                <a:extLst>
                  <a:ext uri="{FF2B5EF4-FFF2-40B4-BE49-F238E27FC236}">
                    <a16:creationId xmlns:a16="http://schemas.microsoft.com/office/drawing/2014/main" id="{E1C4B8B4-F736-DC1B-C973-79B27B1E8F4B}"/>
                  </a:ext>
                </a:extLst>
              </p:cNvPr>
              <p:cNvSpPr txBox="1">
                <a:spLocks noRot="1" noChangeAspect="1" noMove="1" noResize="1" noEditPoints="1" noAdjustHandles="1" noChangeArrowheads="1" noChangeShapeType="1" noTextEdit="1"/>
              </p:cNvSpPr>
              <p:nvPr/>
            </p:nvSpPr>
            <p:spPr>
              <a:xfrm>
                <a:off x="6440257" y="6322192"/>
                <a:ext cx="466259" cy="381130"/>
              </a:xfrm>
              <a:prstGeom prst="rect">
                <a:avLst/>
              </a:prstGeom>
              <a:blipFill>
                <a:blip r:embed="rId13"/>
                <a:stretch>
                  <a:fillRect r="-23684"/>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3D85392-E64B-38BF-6306-115784F71FC7}"/>
                  </a:ext>
                </a:extLst>
              </p:cNvPr>
              <p:cNvSpPr txBox="1"/>
              <p:nvPr/>
            </p:nvSpPr>
            <p:spPr>
              <a:xfrm>
                <a:off x="9608622" y="6340592"/>
                <a:ext cx="466259"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smtClean="0">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2</m:t>
                          </m:r>
                          <m:r>
                            <a:rPr lang="nb-NO" i="1">
                              <a:solidFill>
                                <a:srgbClr val="FF0000"/>
                              </a:solidFill>
                              <a:latin typeface="Cambria Math" panose="02040503050406030204" pitchFamily="18" charset="0"/>
                            </a:rPr>
                            <m:t>]</m:t>
                          </m:r>
                        </m:sup>
                      </m:sSup>
                    </m:oMath>
                  </m:oMathPara>
                </a14:m>
                <a:endParaRPr lang="en-NO" dirty="0"/>
              </a:p>
            </p:txBody>
          </p:sp>
        </mc:Choice>
        <mc:Fallback xmlns="">
          <p:sp>
            <p:nvSpPr>
              <p:cNvPr id="58" name="TextBox 57">
                <a:extLst>
                  <a:ext uri="{FF2B5EF4-FFF2-40B4-BE49-F238E27FC236}">
                    <a16:creationId xmlns:a16="http://schemas.microsoft.com/office/drawing/2014/main" id="{03D85392-E64B-38BF-6306-115784F71FC7}"/>
                  </a:ext>
                </a:extLst>
              </p:cNvPr>
              <p:cNvSpPr txBox="1">
                <a:spLocks noRot="1" noChangeAspect="1" noMove="1" noResize="1" noEditPoints="1" noAdjustHandles="1" noChangeArrowheads="1" noChangeShapeType="1" noTextEdit="1"/>
              </p:cNvSpPr>
              <p:nvPr/>
            </p:nvSpPr>
            <p:spPr>
              <a:xfrm>
                <a:off x="9608622" y="6340592"/>
                <a:ext cx="466259" cy="381130"/>
              </a:xfrm>
              <a:prstGeom prst="rect">
                <a:avLst/>
              </a:prstGeom>
              <a:blipFill>
                <a:blip r:embed="rId14"/>
                <a:stretch>
                  <a:fillRect r="-21053"/>
                </a:stretch>
              </a:blipFill>
            </p:spPr>
            <p:txBody>
              <a:bodyPr/>
              <a:lstStyle/>
              <a:p>
                <a:r>
                  <a:rPr lang="en-NO">
                    <a:noFill/>
                  </a:rPr>
                  <a:t> </a:t>
                </a:r>
              </a:p>
            </p:txBody>
          </p:sp>
        </mc:Fallback>
      </mc:AlternateContent>
      <p:sp>
        <p:nvSpPr>
          <p:cNvPr id="62" name="Freeform 61">
            <a:extLst>
              <a:ext uri="{FF2B5EF4-FFF2-40B4-BE49-F238E27FC236}">
                <a16:creationId xmlns:a16="http://schemas.microsoft.com/office/drawing/2014/main" id="{9D349DD0-6C5A-83E9-A63E-EF2FBFE6B76A}"/>
              </a:ext>
            </a:extLst>
          </p:cNvPr>
          <p:cNvSpPr/>
          <p:nvPr/>
        </p:nvSpPr>
        <p:spPr>
          <a:xfrm>
            <a:off x="9163867" y="4785531"/>
            <a:ext cx="1378628" cy="1482748"/>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3" name="TextBox 82">
            <a:extLst>
              <a:ext uri="{FF2B5EF4-FFF2-40B4-BE49-F238E27FC236}">
                <a16:creationId xmlns:a16="http://schemas.microsoft.com/office/drawing/2014/main" id="{1EB87811-3864-6A90-500B-AED05E04330B}"/>
              </a:ext>
            </a:extLst>
          </p:cNvPr>
          <p:cNvSpPr txBox="1"/>
          <p:nvPr/>
        </p:nvSpPr>
        <p:spPr>
          <a:xfrm>
            <a:off x="4690676" y="164016"/>
            <a:ext cx="2473754"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The stochastic NN</a:t>
            </a:r>
          </a:p>
        </p:txBody>
      </p:sp>
      <p:sp>
        <p:nvSpPr>
          <p:cNvPr id="84" name="Rectangle 83">
            <a:extLst>
              <a:ext uri="{FF2B5EF4-FFF2-40B4-BE49-F238E27FC236}">
                <a16:creationId xmlns:a16="http://schemas.microsoft.com/office/drawing/2014/main" id="{C996F01E-8414-D189-1478-3EF36F13A744}"/>
              </a:ext>
            </a:extLst>
          </p:cNvPr>
          <p:cNvSpPr/>
          <p:nvPr/>
        </p:nvSpPr>
        <p:spPr>
          <a:xfrm>
            <a:off x="490451" y="1952214"/>
            <a:ext cx="191153" cy="21676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2E7FDD7-ECC1-29F0-B1D9-A5E4D27CBC76}"/>
                  </a:ext>
                </a:extLst>
              </p:cNvPr>
              <p:cNvSpPr txBox="1"/>
              <p:nvPr/>
            </p:nvSpPr>
            <p:spPr>
              <a:xfrm>
                <a:off x="586027" y="5048042"/>
                <a:ext cx="2925223"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O" i="1" smtClean="0">
                              <a:latin typeface="Cambria Math" panose="02040503050406030204" pitchFamily="18" charset="0"/>
                            </a:rPr>
                          </m:ctrlPr>
                        </m:dPr>
                        <m:e>
                          <m:m>
                            <m:mPr>
                              <m:mcs>
                                <m:mc>
                                  <m:mcPr>
                                    <m:count m:val="4"/>
                                    <m:mcJc m:val="center"/>
                                  </m:mcPr>
                                </m:mc>
                              </m:mcs>
                              <m:ctrlPr>
                                <a:rPr lang="en-NO" i="1" smtClean="0">
                                  <a:solidFill>
                                    <a:srgbClr val="FF0000"/>
                                  </a:solidFill>
                                  <a:latin typeface="Cambria Math" panose="02040503050406030204" pitchFamily="18" charset="0"/>
                                </a:rPr>
                              </m:ctrlPr>
                            </m:mPr>
                            <m:mr>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[1]</m:t>
                                    </m:r>
                                  </m:sup>
                                </m:sSup>
                              </m:e>
                              <m:e>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[2]</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[3]</m:t>
                                    </m:r>
                                  </m:sup>
                                </m:sSup>
                              </m:e>
                              <m:e>
                                <m:sSup>
                                  <m:sSupPr>
                                    <m:ctrlPr>
                                      <a:rPr lang="nb-NO" b="0" i="1" smtClean="0">
                                        <a:solidFill>
                                          <a:srgbClr val="FF0000"/>
                                        </a:solidFill>
                                        <a:latin typeface="Cambria Math" panose="02040503050406030204" pitchFamily="18" charset="0"/>
                                      </a:rPr>
                                    </m:ctrlPr>
                                  </m:sSupPr>
                                  <m:e>
                                    <m:r>
                                      <a:rPr lang="nb-NO" b="0" i="1" smtClean="0">
                                        <a:solidFill>
                                          <a:srgbClr val="FF0000"/>
                                        </a:solidFill>
                                        <a:latin typeface="Cambria Math" panose="02040503050406030204" pitchFamily="18" charset="0"/>
                                      </a:rPr>
                                      <m:t>𝑤</m:t>
                                    </m:r>
                                  </m:e>
                                  <m:sup>
                                    <m:r>
                                      <a:rPr lang="nb-NO" b="0" i="1" smtClean="0">
                                        <a:solidFill>
                                          <a:srgbClr val="FF0000"/>
                                        </a:solidFill>
                                        <a:latin typeface="Cambria Math" panose="02040503050406030204" pitchFamily="18" charset="0"/>
                                      </a:rPr>
                                      <m:t>[4]</m:t>
                                    </m:r>
                                  </m:sup>
                                </m:sSup>
                              </m:e>
                            </m:mr>
                          </m:m>
                        </m:e>
                      </m:d>
                      <m:d>
                        <m:dPr>
                          <m:begChr m:val="["/>
                          <m:endChr m:val="]"/>
                          <m:ctrlPr>
                            <a:rPr lang="en-NO" i="1" smtClean="0">
                              <a:latin typeface="Cambria Math" panose="02040503050406030204" pitchFamily="18" charset="0"/>
                            </a:rPr>
                          </m:ctrlPr>
                        </m:dPr>
                        <m:e>
                          <m:m>
                            <m:mPr>
                              <m:mcs>
                                <m:mc>
                                  <m:mcPr>
                                    <m:count m:val="1"/>
                                    <m:mcJc m:val="center"/>
                                  </m:mcPr>
                                </m:mc>
                              </m:mcs>
                              <m:ctrlPr>
                                <a:rPr lang="en-NO" i="1" smtClean="0">
                                  <a:solidFill>
                                    <a:schemeClr val="tx2">
                                      <a:lumMod val="50000"/>
                                    </a:schemeClr>
                                  </a:solidFill>
                                  <a:latin typeface="Cambria Math" panose="02040503050406030204" pitchFamily="18" charset="0"/>
                                </a:rPr>
                              </m:ctrlPr>
                            </m:mPr>
                            <m:mr>
                              <m:e>
                                <m:r>
                                  <m:rPr>
                                    <m:brk m:alnAt="7"/>
                                  </m:rPr>
                                  <a:rPr lang="nb-NO" b="0" i="1" smtClean="0">
                                    <a:solidFill>
                                      <a:schemeClr val="tx2">
                                        <a:lumMod val="50000"/>
                                      </a:schemeClr>
                                    </a:solidFill>
                                    <a:latin typeface="Cambria Math" panose="02040503050406030204" pitchFamily="18" charset="0"/>
                                  </a:rPr>
                                  <m:t>𝑎</m:t>
                                </m:r>
                              </m:e>
                            </m:mr>
                            <m:mr>
                              <m:e>
                                <m:r>
                                  <a:rPr lang="nb-NO" i="1" smtClean="0">
                                    <a:solidFill>
                                      <a:schemeClr val="tx2">
                                        <a:lumMod val="50000"/>
                                      </a:schemeClr>
                                    </a:solidFill>
                                    <a:latin typeface="Cambria Math" panose="02040503050406030204" pitchFamily="18" charset="0"/>
                                  </a:rPr>
                                  <m:t>𝑏</m:t>
                                </m:r>
                              </m:e>
                            </m:mr>
                            <m:mr>
                              <m:e>
                                <m:r>
                                  <a:rPr lang="nb-NO" i="1" smtClean="0">
                                    <a:solidFill>
                                      <a:schemeClr val="tx2">
                                        <a:lumMod val="50000"/>
                                      </a:schemeClr>
                                    </a:solidFill>
                                    <a:latin typeface="Cambria Math" panose="02040503050406030204" pitchFamily="18" charset="0"/>
                                  </a:rPr>
                                  <m:t>𝑐</m:t>
                                </m:r>
                              </m:e>
                            </m:mr>
                            <m:mr>
                              <m:e>
                                <m:r>
                                  <a:rPr lang="nb-NO" i="1" smtClean="0">
                                    <a:solidFill>
                                      <a:schemeClr val="tx2">
                                        <a:lumMod val="50000"/>
                                      </a:schemeClr>
                                    </a:solidFill>
                                    <a:latin typeface="Cambria Math" panose="02040503050406030204" pitchFamily="18" charset="0"/>
                                  </a:rPr>
                                  <m:t>𝑑</m:t>
                                </m:r>
                              </m:e>
                            </m:mr>
                          </m:m>
                        </m:e>
                      </m:d>
                    </m:oMath>
                  </m:oMathPara>
                </a14:m>
                <a:endParaRPr lang="en-NO" dirty="0"/>
              </a:p>
            </p:txBody>
          </p:sp>
        </mc:Choice>
        <mc:Fallback xmlns="">
          <p:sp>
            <p:nvSpPr>
              <p:cNvPr id="85" name="TextBox 84">
                <a:extLst>
                  <a:ext uri="{FF2B5EF4-FFF2-40B4-BE49-F238E27FC236}">
                    <a16:creationId xmlns:a16="http://schemas.microsoft.com/office/drawing/2014/main" id="{52E7FDD7-ECC1-29F0-B1D9-A5E4D27CBC76}"/>
                  </a:ext>
                </a:extLst>
              </p:cNvPr>
              <p:cNvSpPr txBox="1">
                <a:spLocks noRot="1" noChangeAspect="1" noMove="1" noResize="1" noEditPoints="1" noAdjustHandles="1" noChangeArrowheads="1" noChangeShapeType="1" noTextEdit="1"/>
              </p:cNvSpPr>
              <p:nvPr/>
            </p:nvSpPr>
            <p:spPr>
              <a:xfrm>
                <a:off x="586027" y="5048042"/>
                <a:ext cx="2925223" cy="957185"/>
              </a:xfrm>
              <a:prstGeom prst="rect">
                <a:avLst/>
              </a:prstGeom>
              <a:blipFill>
                <a:blip r:embed="rId15"/>
                <a:stretch>
                  <a:fillRect b="-7895"/>
                </a:stretch>
              </a:blipFill>
            </p:spPr>
            <p:txBody>
              <a:bodyPr/>
              <a:lstStyle/>
              <a:p>
                <a:r>
                  <a:rPr lang="en-NO">
                    <a:noFill/>
                  </a:rPr>
                  <a:t> </a:t>
                </a:r>
              </a:p>
            </p:txBody>
          </p:sp>
        </mc:Fallback>
      </mc:AlternateContent>
      <p:sp>
        <p:nvSpPr>
          <p:cNvPr id="12" name="TextBox 11">
            <a:extLst>
              <a:ext uri="{FF2B5EF4-FFF2-40B4-BE49-F238E27FC236}">
                <a16:creationId xmlns:a16="http://schemas.microsoft.com/office/drawing/2014/main" id="{6866BA18-309A-B502-8FE4-21102E7D8E8D}"/>
              </a:ext>
            </a:extLst>
          </p:cNvPr>
          <p:cNvSpPr txBox="1"/>
          <p:nvPr/>
        </p:nvSpPr>
        <p:spPr>
          <a:xfrm>
            <a:off x="3427408" y="1027852"/>
            <a:ext cx="2871299" cy="338554"/>
          </a:xfrm>
          <a:prstGeom prst="rect">
            <a:avLst/>
          </a:prstGeom>
          <a:noFill/>
        </p:spPr>
        <p:txBody>
          <a:bodyPr wrap="none" rtlCol="0">
            <a:spAutoFit/>
          </a:bodyPr>
          <a:lstStyle/>
          <a:p>
            <a:r>
              <a:rPr lang="en-NO" sz="1600" dirty="0">
                <a:latin typeface="Times New Roman" panose="02020603050405020304" pitchFamily="18" charset="0"/>
                <a:cs typeface="Times New Roman" panose="02020603050405020304" pitchFamily="18" charset="0"/>
              </a:rPr>
              <a:t>Sampled weights dims the collar</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7A5CCD0-77E9-EF70-FD1D-CC5361438750}"/>
                  </a:ext>
                </a:extLst>
              </p:cNvPr>
              <p:cNvSpPr txBox="1"/>
              <p:nvPr/>
            </p:nvSpPr>
            <p:spPr>
              <a:xfrm>
                <a:off x="4233085" y="5069460"/>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[1]</m:t>
                          </m:r>
                        </m:sup>
                      </m:sSup>
                      <m:r>
                        <a:rPr lang="nb-NO" b="0" i="1" smtClean="0">
                          <a:latin typeface="Cambria Math" panose="02040503050406030204" pitchFamily="18" charset="0"/>
                        </a:rPr>
                        <m:t>)</m:t>
                      </m:r>
                    </m:oMath>
                  </m:oMathPara>
                </a14:m>
                <a:endParaRPr lang="en-NO" dirty="0"/>
              </a:p>
            </p:txBody>
          </p:sp>
        </mc:Choice>
        <mc:Fallback xmlns="">
          <p:sp>
            <p:nvSpPr>
              <p:cNvPr id="17" name="TextBox 16">
                <a:extLst>
                  <a:ext uri="{FF2B5EF4-FFF2-40B4-BE49-F238E27FC236}">
                    <a16:creationId xmlns:a16="http://schemas.microsoft.com/office/drawing/2014/main" id="{A7A5CCD0-77E9-EF70-FD1D-CC5361438750}"/>
                  </a:ext>
                </a:extLst>
              </p:cNvPr>
              <p:cNvSpPr txBox="1">
                <a:spLocks noRot="1" noChangeAspect="1" noMove="1" noResize="1" noEditPoints="1" noAdjustHandles="1" noChangeArrowheads="1" noChangeShapeType="1" noTextEdit="1"/>
              </p:cNvSpPr>
              <p:nvPr/>
            </p:nvSpPr>
            <p:spPr>
              <a:xfrm>
                <a:off x="4233085" y="5069460"/>
                <a:ext cx="860396" cy="381130"/>
              </a:xfrm>
              <a:prstGeom prst="rect">
                <a:avLst/>
              </a:prstGeom>
              <a:blipFill>
                <a:blip r:embed="rId16"/>
                <a:stretch>
                  <a:fillRect r="-7246" b="-1612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BDA6B1-A65D-CEFA-7A72-7FB417B6612D}"/>
                  </a:ext>
                </a:extLst>
              </p:cNvPr>
              <p:cNvSpPr txBox="1"/>
              <p:nvPr/>
            </p:nvSpPr>
            <p:spPr>
              <a:xfrm>
                <a:off x="7731814" y="5064639"/>
                <a:ext cx="860396" cy="381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sSup>
                        <m:sSupPr>
                          <m:ctrlPr>
                            <a:rPr lang="nb-NO" i="1">
                              <a:solidFill>
                                <a:srgbClr val="FF0000"/>
                              </a:solidFill>
                              <a:latin typeface="Cambria Math" panose="02040503050406030204" pitchFamily="18" charset="0"/>
                            </a:rPr>
                          </m:ctrlPr>
                        </m:sSupPr>
                        <m:e>
                          <m:r>
                            <a:rPr lang="nb-NO" i="1">
                              <a:solidFill>
                                <a:srgbClr val="FF0000"/>
                              </a:solidFill>
                              <a:latin typeface="Cambria Math" panose="02040503050406030204" pitchFamily="18" charset="0"/>
                            </a:rPr>
                            <m:t>𝑤</m:t>
                          </m:r>
                        </m:e>
                        <m:sup>
                          <m:r>
                            <a:rPr lang="nb-NO" i="1">
                              <a:solidFill>
                                <a:srgbClr val="FF0000"/>
                              </a:solidFill>
                              <a:latin typeface="Cambria Math" panose="02040503050406030204" pitchFamily="18" charset="0"/>
                            </a:rPr>
                            <m:t>[</m:t>
                          </m:r>
                          <m:r>
                            <a:rPr lang="nb-NO" b="0" i="1" smtClean="0">
                              <a:solidFill>
                                <a:srgbClr val="FF0000"/>
                              </a:solidFill>
                              <a:latin typeface="Cambria Math" panose="02040503050406030204" pitchFamily="18" charset="0"/>
                            </a:rPr>
                            <m:t>2</m:t>
                          </m:r>
                          <m:r>
                            <a:rPr lang="nb-NO" i="1">
                              <a:solidFill>
                                <a:srgbClr val="FF0000"/>
                              </a:solidFill>
                              <a:latin typeface="Cambria Math" panose="02040503050406030204" pitchFamily="18" charset="0"/>
                            </a:rPr>
                            <m:t>]</m:t>
                          </m:r>
                        </m:sup>
                      </m:sSup>
                      <m:r>
                        <a:rPr lang="nb-NO" b="0" i="1" smtClean="0">
                          <a:latin typeface="Cambria Math" panose="02040503050406030204" pitchFamily="18" charset="0"/>
                        </a:rPr>
                        <m:t>)</m:t>
                      </m:r>
                    </m:oMath>
                  </m:oMathPara>
                </a14:m>
                <a:endParaRPr lang="en-NO" dirty="0"/>
              </a:p>
            </p:txBody>
          </p:sp>
        </mc:Choice>
        <mc:Fallback xmlns="">
          <p:sp>
            <p:nvSpPr>
              <p:cNvPr id="23" name="TextBox 22">
                <a:extLst>
                  <a:ext uri="{FF2B5EF4-FFF2-40B4-BE49-F238E27FC236}">
                    <a16:creationId xmlns:a16="http://schemas.microsoft.com/office/drawing/2014/main" id="{28BDA6B1-A65D-CEFA-7A72-7FB417B6612D}"/>
                  </a:ext>
                </a:extLst>
              </p:cNvPr>
              <p:cNvSpPr txBox="1">
                <a:spLocks noRot="1" noChangeAspect="1" noMove="1" noResize="1" noEditPoints="1" noAdjustHandles="1" noChangeArrowheads="1" noChangeShapeType="1" noTextEdit="1"/>
              </p:cNvSpPr>
              <p:nvPr/>
            </p:nvSpPr>
            <p:spPr>
              <a:xfrm>
                <a:off x="7731814" y="5064639"/>
                <a:ext cx="860396" cy="381130"/>
              </a:xfrm>
              <a:prstGeom prst="rect">
                <a:avLst/>
              </a:prstGeom>
              <a:blipFill>
                <a:blip r:embed="rId17"/>
                <a:stretch>
                  <a:fillRect r="-8696" b="-16129"/>
                </a:stretch>
              </a:blipFill>
            </p:spPr>
            <p:txBody>
              <a:bodyPr/>
              <a:lstStyle/>
              <a:p>
                <a:r>
                  <a:rPr lang="en-NO">
                    <a:noFill/>
                  </a:rPr>
                  <a:t> </a:t>
                </a:r>
              </a:p>
            </p:txBody>
          </p:sp>
        </mc:Fallback>
      </mc:AlternateContent>
      <p:sp>
        <p:nvSpPr>
          <p:cNvPr id="24" name="TextBox 23">
            <a:extLst>
              <a:ext uri="{FF2B5EF4-FFF2-40B4-BE49-F238E27FC236}">
                <a16:creationId xmlns:a16="http://schemas.microsoft.com/office/drawing/2014/main" id="{1120F2A3-8BF6-9BE1-53DB-CB9D14DA2AC3}"/>
              </a:ext>
            </a:extLst>
          </p:cNvPr>
          <p:cNvSpPr txBox="1"/>
          <p:nvPr/>
        </p:nvSpPr>
        <p:spPr>
          <a:xfrm>
            <a:off x="245935" y="169836"/>
            <a:ext cx="1646605" cy="461665"/>
          </a:xfrm>
          <a:prstGeom prst="rect">
            <a:avLst/>
          </a:prstGeom>
          <a:noFill/>
        </p:spPr>
        <p:txBody>
          <a:bodyPr wrap="none" rtlCol="0">
            <a:spAutoFit/>
          </a:bodyPr>
          <a:lstStyle/>
          <a:p>
            <a:r>
              <a:rPr lang="en-NO" sz="2400" dirty="0">
                <a:solidFill>
                  <a:srgbClr val="0070C0"/>
                </a:solidFill>
                <a:latin typeface="Times New Roman" panose="02020603050405020304" pitchFamily="18" charset="0"/>
                <a:cs typeface="Times New Roman" panose="02020603050405020304" pitchFamily="18" charset="0"/>
              </a:rPr>
              <a:t>Dog vs. Cat</a:t>
            </a:r>
          </a:p>
        </p:txBody>
      </p:sp>
      <p:cxnSp>
        <p:nvCxnSpPr>
          <p:cNvPr id="27" name="Straight Arrow Connector 26">
            <a:extLst>
              <a:ext uri="{FF2B5EF4-FFF2-40B4-BE49-F238E27FC236}">
                <a16:creationId xmlns:a16="http://schemas.microsoft.com/office/drawing/2014/main" id="{38AD724A-974E-B078-4C82-423F81FAADD9}"/>
              </a:ext>
            </a:extLst>
          </p:cNvPr>
          <p:cNvCxnSpPr>
            <a:cxnSpLocks/>
          </p:cNvCxnSpPr>
          <p:nvPr/>
        </p:nvCxnSpPr>
        <p:spPr>
          <a:xfrm flipV="1">
            <a:off x="681604" y="1873034"/>
            <a:ext cx="3614865" cy="18756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79408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cxnSp>
        <p:nvCxnSpPr>
          <p:cNvPr id="23" name="Straight Arrow Connector 22">
            <a:extLst>
              <a:ext uri="{FF2B5EF4-FFF2-40B4-BE49-F238E27FC236}">
                <a16:creationId xmlns:a16="http://schemas.microsoft.com/office/drawing/2014/main" id="{56B53F23-E77F-384A-427B-AE9188B781E1}"/>
              </a:ext>
            </a:extLst>
          </p:cNvPr>
          <p:cNvCxnSpPr>
            <a:cxnSpLocks/>
          </p:cNvCxnSpPr>
          <p:nvPr/>
        </p:nvCxnSpPr>
        <p:spPr>
          <a:xfrm>
            <a:off x="8920649" y="6435160"/>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61BF3D-1FCE-648D-5D80-A176A46D6926}"/>
              </a:ext>
            </a:extLst>
          </p:cNvPr>
          <p:cNvCxnSpPr>
            <a:cxnSpLocks/>
          </p:cNvCxnSpPr>
          <p:nvPr/>
        </p:nvCxnSpPr>
        <p:spPr>
          <a:xfrm flipV="1">
            <a:off x="8920649" y="4776186"/>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591375-5FFD-CEA9-5D0E-7AE8D78B48F3}"/>
                  </a:ext>
                </a:extLst>
              </p:cNvPr>
              <p:cNvSpPr txBox="1"/>
              <p:nvPr/>
            </p:nvSpPr>
            <p:spPr>
              <a:xfrm>
                <a:off x="8151058" y="5236341"/>
                <a:ext cx="8603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𝐿</m:t>
                      </m:r>
                    </m:oMath>
                  </m:oMathPara>
                </a14:m>
                <a:endParaRPr lang="en-NO" dirty="0"/>
              </a:p>
            </p:txBody>
          </p:sp>
        </mc:Choice>
        <mc:Fallback xmlns="">
          <p:sp>
            <p:nvSpPr>
              <p:cNvPr id="38" name="TextBox 37">
                <a:extLst>
                  <a:ext uri="{FF2B5EF4-FFF2-40B4-BE49-F238E27FC236}">
                    <a16:creationId xmlns:a16="http://schemas.microsoft.com/office/drawing/2014/main" id="{93591375-5FFD-CEA9-5D0E-7AE8D78B48F3}"/>
                  </a:ext>
                </a:extLst>
              </p:cNvPr>
              <p:cNvSpPr txBox="1">
                <a:spLocks noRot="1" noChangeAspect="1" noMove="1" noResize="1" noEditPoints="1" noAdjustHandles="1" noChangeArrowheads="1" noChangeShapeType="1" noTextEdit="1"/>
              </p:cNvSpPr>
              <p:nvPr/>
            </p:nvSpPr>
            <p:spPr>
              <a:xfrm>
                <a:off x="8151058" y="5236341"/>
                <a:ext cx="860396" cy="369332"/>
              </a:xfrm>
              <a:prstGeom prst="rect">
                <a:avLst/>
              </a:prstGeom>
              <a:blipFill>
                <a:blip r:embed="rId8"/>
                <a:stretch>
                  <a:fillRect/>
                </a:stretch>
              </a:blipFill>
            </p:spPr>
            <p:txBody>
              <a:bodyPr/>
              <a:lstStyle/>
              <a:p>
                <a:r>
                  <a:rPr lang="en-NO">
                    <a:noFill/>
                  </a:rPr>
                  <a:t> </a:t>
                </a:r>
              </a:p>
            </p:txBody>
          </p:sp>
        </mc:Fallback>
      </mc:AlternateContent>
      <p:sp>
        <p:nvSpPr>
          <p:cNvPr id="40" name="Freeform 39">
            <a:extLst>
              <a:ext uri="{FF2B5EF4-FFF2-40B4-BE49-F238E27FC236}">
                <a16:creationId xmlns:a16="http://schemas.microsoft.com/office/drawing/2014/main" id="{C681F415-4E24-669D-EE07-03D961C84216}"/>
              </a:ext>
            </a:extLst>
          </p:cNvPr>
          <p:cNvSpPr/>
          <p:nvPr/>
        </p:nvSpPr>
        <p:spPr>
          <a:xfrm>
            <a:off x="9222928" y="5023601"/>
            <a:ext cx="2201662" cy="1035192"/>
          </a:xfrm>
          <a:custGeom>
            <a:avLst/>
            <a:gdLst>
              <a:gd name="connsiteX0" fmla="*/ 0 w 2201662"/>
              <a:gd name="connsiteY0" fmla="*/ 213065 h 1035192"/>
              <a:gd name="connsiteX1" fmla="*/ 213064 w 2201662"/>
              <a:gd name="connsiteY1" fmla="*/ 905523 h 1035192"/>
              <a:gd name="connsiteX2" fmla="*/ 408373 w 2201662"/>
              <a:gd name="connsiteY2" fmla="*/ 1029810 h 1035192"/>
              <a:gd name="connsiteX3" fmla="*/ 719091 w 2201662"/>
              <a:gd name="connsiteY3" fmla="*/ 825624 h 1035192"/>
              <a:gd name="connsiteX4" fmla="*/ 976544 w 2201662"/>
              <a:gd name="connsiteY4" fmla="*/ 861134 h 1035192"/>
              <a:gd name="connsiteX5" fmla="*/ 1367161 w 2201662"/>
              <a:gd name="connsiteY5" fmla="*/ 577049 h 1035192"/>
              <a:gd name="connsiteX6" fmla="*/ 1677880 w 2201662"/>
              <a:gd name="connsiteY6" fmla="*/ 816746 h 1035192"/>
              <a:gd name="connsiteX7" fmla="*/ 2201662 w 2201662"/>
              <a:gd name="connsiteY7" fmla="*/ 0 h 10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1662" h="1035192">
                <a:moveTo>
                  <a:pt x="0" y="213065"/>
                </a:moveTo>
                <a:cubicBezTo>
                  <a:pt x="72501" y="491232"/>
                  <a:pt x="145002" y="769399"/>
                  <a:pt x="213064" y="905523"/>
                </a:cubicBezTo>
                <a:cubicBezTo>
                  <a:pt x="281126" y="1041647"/>
                  <a:pt x="324035" y="1043127"/>
                  <a:pt x="408373" y="1029810"/>
                </a:cubicBezTo>
                <a:cubicBezTo>
                  <a:pt x="492711" y="1016493"/>
                  <a:pt x="624396" y="853737"/>
                  <a:pt x="719091" y="825624"/>
                </a:cubicBezTo>
                <a:cubicBezTo>
                  <a:pt x="813786" y="797511"/>
                  <a:pt x="868532" y="902563"/>
                  <a:pt x="976544" y="861134"/>
                </a:cubicBezTo>
                <a:cubicBezTo>
                  <a:pt x="1084556" y="819705"/>
                  <a:pt x="1250272" y="584447"/>
                  <a:pt x="1367161" y="577049"/>
                </a:cubicBezTo>
                <a:cubicBezTo>
                  <a:pt x="1484050" y="569651"/>
                  <a:pt x="1538797" y="912921"/>
                  <a:pt x="1677880" y="816746"/>
                </a:cubicBezTo>
                <a:cubicBezTo>
                  <a:pt x="1816963" y="720571"/>
                  <a:pt x="2009312" y="360285"/>
                  <a:pt x="2201662" y="0"/>
                </a:cubicBez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8" name="Graphic 47" descr="Dog with solid fill">
            <a:extLst>
              <a:ext uri="{FF2B5EF4-FFF2-40B4-BE49-F238E27FC236}">
                <a16:creationId xmlns:a16="http://schemas.microsoft.com/office/drawing/2014/main" id="{FEBDAB73-A2B0-E169-F729-28D524FD9B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833" y="1511256"/>
            <a:ext cx="914400" cy="914400"/>
          </a:xfrm>
          <a:prstGeom prst="rect">
            <a:avLst/>
          </a:prstGeom>
        </p:spPr>
      </p:pic>
      <p:pic>
        <p:nvPicPr>
          <p:cNvPr id="49" name="Graphic 48" descr="Puppy 2 with solid fill">
            <a:extLst>
              <a:ext uri="{FF2B5EF4-FFF2-40B4-BE49-F238E27FC236}">
                <a16:creationId xmlns:a16="http://schemas.microsoft.com/office/drawing/2014/main" id="{43B01BBE-0E26-4F26-96E1-82BE2D8B82C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8833" y="4365990"/>
            <a:ext cx="914400" cy="914400"/>
          </a:xfrm>
          <a:prstGeom prst="rect">
            <a:avLst/>
          </a:prstGeom>
        </p:spPr>
      </p:pic>
      <p:pic>
        <p:nvPicPr>
          <p:cNvPr id="50" name="Graphic 49" descr="Puppy with solid fill">
            <a:extLst>
              <a:ext uri="{FF2B5EF4-FFF2-40B4-BE49-F238E27FC236}">
                <a16:creationId xmlns:a16="http://schemas.microsoft.com/office/drawing/2014/main" id="{8A12C1CE-95E0-1CB5-A26F-1E119CDC2ED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833" y="2425656"/>
            <a:ext cx="914400" cy="914400"/>
          </a:xfrm>
          <a:prstGeom prst="rect">
            <a:avLst/>
          </a:prstGeom>
        </p:spPr>
      </p:pic>
      <p:pic>
        <p:nvPicPr>
          <p:cNvPr id="51" name="Graphic 50" descr="Cat with solid fill">
            <a:extLst>
              <a:ext uri="{FF2B5EF4-FFF2-40B4-BE49-F238E27FC236}">
                <a16:creationId xmlns:a16="http://schemas.microsoft.com/office/drawing/2014/main" id="{914618D5-3FE8-EBC1-40AC-13A25C8D123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9908" y="3580856"/>
            <a:ext cx="743280" cy="743280"/>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C535559-ECAB-6596-6DF0-29048022D5FA}"/>
                  </a:ext>
                </a:extLst>
              </p:cNvPr>
              <p:cNvSpPr txBox="1"/>
              <p:nvPr/>
            </p:nvSpPr>
            <p:spPr>
              <a:xfrm rot="5400000">
                <a:off x="553399" y="5490862"/>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52" name="TextBox 51">
                <a:extLst>
                  <a:ext uri="{FF2B5EF4-FFF2-40B4-BE49-F238E27FC236}">
                    <a16:creationId xmlns:a16="http://schemas.microsoft.com/office/drawing/2014/main" id="{FC535559-ECAB-6596-6DF0-29048022D5FA}"/>
                  </a:ext>
                </a:extLst>
              </p:cNvPr>
              <p:cNvSpPr txBox="1">
                <a:spLocks noRot="1" noChangeAspect="1" noMove="1" noResize="1" noEditPoints="1" noAdjustHandles="1" noChangeArrowheads="1" noChangeShapeType="1" noTextEdit="1"/>
              </p:cNvSpPr>
              <p:nvPr/>
            </p:nvSpPr>
            <p:spPr>
              <a:xfrm rot="5400000">
                <a:off x="553399" y="5490862"/>
                <a:ext cx="368691" cy="430887"/>
              </a:xfrm>
              <a:prstGeom prst="rect">
                <a:avLst/>
              </a:prstGeom>
              <a:blipFill>
                <a:blip r:embed="rId17"/>
                <a:stretch>
                  <a:fillRect/>
                </a:stretch>
              </a:blipFill>
            </p:spPr>
            <p:txBody>
              <a:bodyPr/>
              <a:lstStyle/>
              <a:p>
                <a:r>
                  <a:rPr lang="en-NO">
                    <a:noFill/>
                  </a:rPr>
                  <a:t> </a:t>
                </a:r>
              </a:p>
            </p:txBody>
          </p:sp>
        </mc:Fallback>
      </mc:AlternateContent>
      <p:sp>
        <p:nvSpPr>
          <p:cNvPr id="53" name="Rectangle 52">
            <a:extLst>
              <a:ext uri="{FF2B5EF4-FFF2-40B4-BE49-F238E27FC236}">
                <a16:creationId xmlns:a16="http://schemas.microsoft.com/office/drawing/2014/main" id="{5CB47C4A-F6E2-146B-9542-FE8B110DBDD1}"/>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54" name="Graphic 53" descr="Kitten with solid fill">
            <a:extLst>
              <a:ext uri="{FF2B5EF4-FFF2-40B4-BE49-F238E27FC236}">
                <a16:creationId xmlns:a16="http://schemas.microsoft.com/office/drawing/2014/main" id="{8FD9C233-15B5-F21B-258E-C86FD01835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05742" y="1470547"/>
            <a:ext cx="914400" cy="914400"/>
          </a:xfrm>
          <a:prstGeom prst="rect">
            <a:avLst/>
          </a:prstGeom>
        </p:spPr>
      </p:pic>
      <p:sp>
        <p:nvSpPr>
          <p:cNvPr id="55" name="Rectangle 54">
            <a:extLst>
              <a:ext uri="{FF2B5EF4-FFF2-40B4-BE49-F238E27FC236}">
                <a16:creationId xmlns:a16="http://schemas.microsoft.com/office/drawing/2014/main" id="{2E387B8D-0E12-E857-23BB-38C27111449B}"/>
              </a:ext>
            </a:extLst>
          </p:cNvPr>
          <p:cNvSpPr/>
          <p:nvPr/>
        </p:nvSpPr>
        <p:spPr>
          <a:xfrm>
            <a:off x="7816340" y="1484896"/>
            <a:ext cx="997527" cy="952018"/>
          </a:xfrm>
          <a:prstGeom prst="rect">
            <a:avLst/>
          </a:prstGeom>
          <a:blipFill dpi="0" rotWithShape="1">
            <a:blip r:embed="rId20">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38EDFE-B760-782B-F105-ED74B4FCE671}"/>
                  </a:ext>
                </a:extLst>
              </p:cNvPr>
              <p:cNvSpPr txBox="1"/>
              <p:nvPr/>
            </p:nvSpPr>
            <p:spPr>
              <a:xfrm>
                <a:off x="10055717" y="6442196"/>
                <a:ext cx="582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𝑤</m:t>
                      </m:r>
                    </m:oMath>
                  </m:oMathPara>
                </a14:m>
                <a:endParaRPr lang="en-NO" dirty="0"/>
              </a:p>
            </p:txBody>
          </p:sp>
        </mc:Choice>
        <mc:Fallback xmlns="">
          <p:sp>
            <p:nvSpPr>
              <p:cNvPr id="3" name="TextBox 2">
                <a:extLst>
                  <a:ext uri="{FF2B5EF4-FFF2-40B4-BE49-F238E27FC236}">
                    <a16:creationId xmlns:a16="http://schemas.microsoft.com/office/drawing/2014/main" id="{5238EDFE-B760-782B-F105-ED74B4FCE671}"/>
                  </a:ext>
                </a:extLst>
              </p:cNvPr>
              <p:cNvSpPr txBox="1">
                <a:spLocks noRot="1" noChangeAspect="1" noMove="1" noResize="1" noEditPoints="1" noAdjustHandles="1" noChangeArrowheads="1" noChangeShapeType="1" noTextEdit="1"/>
              </p:cNvSpPr>
              <p:nvPr/>
            </p:nvSpPr>
            <p:spPr>
              <a:xfrm>
                <a:off x="10055717" y="6442196"/>
                <a:ext cx="582177" cy="369332"/>
              </a:xfrm>
              <a:prstGeom prst="rect">
                <a:avLst/>
              </a:prstGeom>
              <a:blipFill>
                <a:blip r:embed="rId21"/>
                <a:stretch>
                  <a:fillRect/>
                </a:stretch>
              </a:blipFill>
            </p:spPr>
            <p:txBody>
              <a:bodyPr/>
              <a:lstStyle/>
              <a:p>
                <a:r>
                  <a:rPr lang="en-NO">
                    <a:noFill/>
                  </a:rPr>
                  <a:t> </a:t>
                </a:r>
              </a:p>
            </p:txBody>
          </p:sp>
        </mc:Fallback>
      </mc:AlternateContent>
      <p:sp>
        <p:nvSpPr>
          <p:cNvPr id="13" name="Rounded Rectangle 12">
            <a:extLst>
              <a:ext uri="{FF2B5EF4-FFF2-40B4-BE49-F238E27FC236}">
                <a16:creationId xmlns:a16="http://schemas.microsoft.com/office/drawing/2014/main" id="{B03A8F9B-9526-605B-8301-488C64CCAB89}"/>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14" name="Straight Arrow Connector 13">
            <a:extLst>
              <a:ext uri="{FF2B5EF4-FFF2-40B4-BE49-F238E27FC236}">
                <a16:creationId xmlns:a16="http://schemas.microsoft.com/office/drawing/2014/main" id="{BBF9A2B1-F635-233B-B04F-B46548A5B1FC}"/>
              </a:ext>
            </a:extLst>
          </p:cNvPr>
          <p:cNvCxnSpPr>
            <a:endCxn id="13"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4CABA3-5C42-93EA-E588-CA4A84AAB904}"/>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5E39D-4425-4D24-62BE-E8DDE69C1C72}"/>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7" name="TextBox 16">
            <a:extLst>
              <a:ext uri="{FF2B5EF4-FFF2-40B4-BE49-F238E27FC236}">
                <a16:creationId xmlns:a16="http://schemas.microsoft.com/office/drawing/2014/main" id="{0A6C9BFD-5831-3453-C75D-D1EF63779CA8}"/>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8" name="TextBox 17">
            <a:extLst>
              <a:ext uri="{FF2B5EF4-FFF2-40B4-BE49-F238E27FC236}">
                <a16:creationId xmlns:a16="http://schemas.microsoft.com/office/drawing/2014/main" id="{C79C3A2A-9DE8-98EA-3D1D-04A61BC0C028}"/>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22" name="TextBox 21">
            <a:extLst>
              <a:ext uri="{FF2B5EF4-FFF2-40B4-BE49-F238E27FC236}">
                <a16:creationId xmlns:a16="http://schemas.microsoft.com/office/drawing/2014/main" id="{DD8EB0F9-278F-6D0B-CF79-FEB36D48ACE9}"/>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820687-5380-CCA1-1030-1E3647BEBD0F}"/>
                  </a:ext>
                </a:extLst>
              </p:cNvPr>
              <p:cNvSpPr txBox="1"/>
              <p:nvPr/>
            </p:nvSpPr>
            <p:spPr>
              <a:xfrm>
                <a:off x="2266219" y="6125628"/>
                <a:ext cx="5341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1" i="1">
                              <a:latin typeface="Cambria Math" panose="02040503050406030204" pitchFamily="18" charset="0"/>
                            </a:rPr>
                            <m:t>𝒙</m:t>
                          </m:r>
                          <m:r>
                            <a:rPr lang="nb-NO" b="0" i="1" smtClean="0">
                              <a:latin typeface="Cambria Math" panose="02040503050406030204" pitchFamily="18" charset="0"/>
                            </a:rPr>
                            <m:t>;</m:t>
                          </m:r>
                          <m:r>
                            <a:rPr lang="nb-NO" b="0" i="1" smtClean="0">
                              <a:latin typeface="Cambria Math" panose="02040503050406030204" pitchFamily="18" charset="0"/>
                            </a:rPr>
                            <m:t>𝑤</m:t>
                          </m:r>
                        </m:e>
                      </m:d>
                      <m:r>
                        <a:rPr lang="nb-NO" b="0" i="1" smtClean="0">
                          <a:latin typeface="Cambria Math" panose="02040503050406030204" pitchFamily="18" charset="0"/>
                        </a:rPr>
                        <m:t>=</m:t>
                      </m:r>
                      <m:r>
                        <a:rPr lang="nb-NO" b="1" i="1">
                          <a:latin typeface="Cambria Math" panose="02040503050406030204" pitchFamily="18" charset="0"/>
                          <a:ea typeface="Cambria Math" panose="02040503050406030204" pitchFamily="18" charset="0"/>
                        </a:rPr>
                        <m:t>𝛔</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m:t>
                              </m:r>
                            </m:sub>
                          </m:sSub>
                          <m:d>
                            <m:dPr>
                              <m:ctrlPr>
                                <a:rPr lang="nb-NO" b="0" i="1" smtClean="0">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𝟏</m:t>
                                  </m:r>
                                </m:sub>
                              </m:sSub>
                              <m:r>
                                <a:rPr lang="nb-NO" b="1" i="1">
                                  <a:latin typeface="Cambria Math" panose="02040503050406030204" pitchFamily="18" charset="0"/>
                                  <a:ea typeface="Cambria Math" panose="02040503050406030204" pitchFamily="18" charset="0"/>
                                </a:rPr>
                                <m:t>𝝆</m:t>
                              </m:r>
                              <m:d>
                                <m:dPr>
                                  <m:ctrlPr>
                                    <a:rPr lang="nb-NO" i="1">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𝟎</m:t>
                                      </m:r>
                                    </m:sub>
                                  </m:sSub>
                                  <m:r>
                                    <a:rPr lang="nb-NO" b="1" i="1">
                                      <a:latin typeface="Cambria Math" panose="02040503050406030204" pitchFamily="18" charset="0"/>
                                      <a:ea typeface="Cambria Math" panose="02040503050406030204" pitchFamily="18" charset="0"/>
                                    </a:rPr>
                                    <m:t>𝒙</m:t>
                                  </m:r>
                                  <m:r>
                                    <a:rPr lang="nb-NO" b="1" i="1" smtClean="0">
                                      <a:latin typeface="Cambria Math" panose="02040503050406030204" pitchFamily="18" charset="0"/>
                                      <a:ea typeface="Cambria Math" panose="02040503050406030204" pitchFamily="18" charset="0"/>
                                    </a:rPr>
                                    <m:t>+</m:t>
                                  </m:r>
                                  <m:sSub>
                                    <m:sSubPr>
                                      <m:ctrlPr>
                                        <a:rPr lang="nb-NO" b="1" i="1" smtClean="0">
                                          <a:latin typeface="Cambria Math" panose="02040503050406030204" pitchFamily="18" charset="0"/>
                                          <a:ea typeface="Cambria Math" panose="02040503050406030204" pitchFamily="18" charset="0"/>
                                        </a:rPr>
                                      </m:ctrlPr>
                                    </m:sSubPr>
                                    <m:e>
                                      <m:r>
                                        <a:rPr lang="nb-NO" b="1" i="1" smtClean="0">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𝟎</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𝟏</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𝟐</m:t>
                              </m:r>
                            </m:sub>
                          </m:sSub>
                        </m:e>
                      </m:d>
                      <m:r>
                        <a:rPr lang="nb-NO" b="0" i="1" smtClean="0">
                          <a:latin typeface="Cambria Math" panose="02040503050406030204" pitchFamily="18" charset="0"/>
                        </a:rPr>
                        <m:t>→</m:t>
                      </m:r>
                      <m:r>
                        <a:rPr lang="nb-NO" b="0" i="1" smtClean="0">
                          <a:latin typeface="Cambria Math" panose="02040503050406030204" pitchFamily="18" charset="0"/>
                        </a:rPr>
                        <m:t>𝐿</m:t>
                      </m:r>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oMath>
                  </m:oMathPara>
                </a14:m>
                <a:endParaRPr lang="en-NO" dirty="0"/>
              </a:p>
            </p:txBody>
          </p:sp>
        </mc:Choice>
        <mc:Fallback xmlns="">
          <p:sp>
            <p:nvSpPr>
              <p:cNvPr id="2" name="TextBox 1">
                <a:extLst>
                  <a:ext uri="{FF2B5EF4-FFF2-40B4-BE49-F238E27FC236}">
                    <a16:creationId xmlns:a16="http://schemas.microsoft.com/office/drawing/2014/main" id="{2A820687-5380-CCA1-1030-1E3647BEBD0F}"/>
                  </a:ext>
                </a:extLst>
              </p:cNvPr>
              <p:cNvSpPr txBox="1">
                <a:spLocks noRot="1" noChangeAspect="1" noMove="1" noResize="1" noEditPoints="1" noAdjustHandles="1" noChangeArrowheads="1" noChangeShapeType="1" noTextEdit="1"/>
              </p:cNvSpPr>
              <p:nvPr/>
            </p:nvSpPr>
            <p:spPr>
              <a:xfrm>
                <a:off x="2266219" y="6125628"/>
                <a:ext cx="5341399" cy="276999"/>
              </a:xfrm>
              <a:prstGeom prst="rect">
                <a:avLst/>
              </a:prstGeom>
              <a:blipFill>
                <a:blip r:embed="rId22"/>
                <a:stretch>
                  <a:fillRect l="-948" b="-39130"/>
                </a:stretch>
              </a:blipFill>
            </p:spPr>
            <p:txBody>
              <a:bodyPr/>
              <a:lstStyle/>
              <a:p>
                <a:r>
                  <a:rPr lang="en-NO">
                    <a:noFill/>
                  </a:rPr>
                  <a:t> </a:t>
                </a:r>
              </a:p>
            </p:txBody>
          </p:sp>
        </mc:Fallback>
      </mc:AlternateContent>
    </p:spTree>
    <p:extLst>
      <p:ext uri="{BB962C8B-B14F-4D97-AF65-F5344CB8AC3E}">
        <p14:creationId xmlns:p14="http://schemas.microsoft.com/office/powerpoint/2010/main" val="1895907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solidFill>
                  <a:srgbClr val="0070C0"/>
                </a:solidFill>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8138B9-8AAE-4546-2C3E-1C15A7C8EE11}"/>
                  </a:ext>
                </a:extLst>
              </p:cNvPr>
              <p:cNvSpPr txBox="1"/>
              <p:nvPr/>
            </p:nvSpPr>
            <p:spPr>
              <a:xfrm>
                <a:off x="2266219" y="6125628"/>
                <a:ext cx="5341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1" i="1">
                              <a:latin typeface="Cambria Math" panose="02040503050406030204" pitchFamily="18" charset="0"/>
                            </a:rPr>
                            <m:t>𝒙</m:t>
                          </m:r>
                          <m:r>
                            <a:rPr lang="nb-NO" b="0" i="1" smtClean="0">
                              <a:latin typeface="Cambria Math" panose="02040503050406030204" pitchFamily="18" charset="0"/>
                            </a:rPr>
                            <m:t>;</m:t>
                          </m:r>
                          <m:r>
                            <a:rPr lang="nb-NO" b="0" i="1" smtClean="0">
                              <a:latin typeface="Cambria Math" panose="02040503050406030204" pitchFamily="18" charset="0"/>
                            </a:rPr>
                            <m:t>𝑤</m:t>
                          </m:r>
                        </m:e>
                      </m:d>
                      <m:r>
                        <a:rPr lang="nb-NO" b="0" i="1" smtClean="0">
                          <a:latin typeface="Cambria Math" panose="02040503050406030204" pitchFamily="18" charset="0"/>
                        </a:rPr>
                        <m:t>=</m:t>
                      </m:r>
                      <m:r>
                        <a:rPr lang="nb-NO" b="1" i="1">
                          <a:latin typeface="Cambria Math" panose="02040503050406030204" pitchFamily="18" charset="0"/>
                          <a:ea typeface="Cambria Math" panose="02040503050406030204" pitchFamily="18" charset="0"/>
                        </a:rPr>
                        <m:t>𝛔</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m:t>
                              </m:r>
                            </m:sub>
                          </m:sSub>
                          <m:d>
                            <m:dPr>
                              <m:ctrlPr>
                                <a:rPr lang="nb-NO" b="0" i="1" smtClean="0">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𝟏</m:t>
                                  </m:r>
                                </m:sub>
                              </m:sSub>
                              <m:r>
                                <a:rPr lang="nb-NO" b="1" i="1">
                                  <a:latin typeface="Cambria Math" panose="02040503050406030204" pitchFamily="18" charset="0"/>
                                  <a:ea typeface="Cambria Math" panose="02040503050406030204" pitchFamily="18" charset="0"/>
                                </a:rPr>
                                <m:t>𝝆</m:t>
                              </m:r>
                              <m:d>
                                <m:dPr>
                                  <m:ctrlPr>
                                    <a:rPr lang="nb-NO" i="1">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𝟎</m:t>
                                      </m:r>
                                    </m:sub>
                                  </m:sSub>
                                  <m:r>
                                    <a:rPr lang="nb-NO" b="1" i="1">
                                      <a:latin typeface="Cambria Math" panose="02040503050406030204" pitchFamily="18" charset="0"/>
                                      <a:ea typeface="Cambria Math" panose="02040503050406030204" pitchFamily="18" charset="0"/>
                                    </a:rPr>
                                    <m:t>𝒙</m:t>
                                  </m:r>
                                  <m:r>
                                    <a:rPr lang="nb-NO" b="1" i="1" smtClean="0">
                                      <a:latin typeface="Cambria Math" panose="02040503050406030204" pitchFamily="18" charset="0"/>
                                      <a:ea typeface="Cambria Math" panose="02040503050406030204" pitchFamily="18" charset="0"/>
                                    </a:rPr>
                                    <m:t>+</m:t>
                                  </m:r>
                                  <m:sSub>
                                    <m:sSubPr>
                                      <m:ctrlPr>
                                        <a:rPr lang="nb-NO" b="1" i="1" smtClean="0">
                                          <a:latin typeface="Cambria Math" panose="02040503050406030204" pitchFamily="18" charset="0"/>
                                          <a:ea typeface="Cambria Math" panose="02040503050406030204" pitchFamily="18" charset="0"/>
                                        </a:rPr>
                                      </m:ctrlPr>
                                    </m:sSubPr>
                                    <m:e>
                                      <m:r>
                                        <a:rPr lang="nb-NO" b="1" i="1" smtClean="0">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𝟎</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𝟏</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𝟐</m:t>
                              </m:r>
                            </m:sub>
                          </m:sSub>
                        </m:e>
                      </m:d>
                      <m:r>
                        <a:rPr lang="nb-NO" b="0" i="1" smtClean="0">
                          <a:latin typeface="Cambria Math" panose="02040503050406030204" pitchFamily="18" charset="0"/>
                        </a:rPr>
                        <m:t>→</m:t>
                      </m:r>
                      <m:r>
                        <a:rPr lang="nb-NO" b="0" i="1" smtClean="0">
                          <a:latin typeface="Cambria Math" panose="02040503050406030204" pitchFamily="18" charset="0"/>
                        </a:rPr>
                        <m:t>𝐿</m:t>
                      </m:r>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oMath>
                  </m:oMathPara>
                </a14:m>
                <a:endParaRPr lang="en-NO" dirty="0"/>
              </a:p>
            </p:txBody>
          </p:sp>
        </mc:Choice>
        <mc:Fallback xmlns="">
          <p:sp>
            <p:nvSpPr>
              <p:cNvPr id="12" name="TextBox 11">
                <a:extLst>
                  <a:ext uri="{FF2B5EF4-FFF2-40B4-BE49-F238E27FC236}">
                    <a16:creationId xmlns:a16="http://schemas.microsoft.com/office/drawing/2014/main" id="{548138B9-8AAE-4546-2C3E-1C15A7C8EE11}"/>
                  </a:ext>
                </a:extLst>
              </p:cNvPr>
              <p:cNvSpPr txBox="1">
                <a:spLocks noRot="1" noChangeAspect="1" noMove="1" noResize="1" noEditPoints="1" noAdjustHandles="1" noChangeArrowheads="1" noChangeShapeType="1" noTextEdit="1"/>
              </p:cNvSpPr>
              <p:nvPr/>
            </p:nvSpPr>
            <p:spPr>
              <a:xfrm>
                <a:off x="2266219" y="6125628"/>
                <a:ext cx="5341399" cy="276999"/>
              </a:xfrm>
              <a:prstGeom prst="rect">
                <a:avLst/>
              </a:prstGeom>
              <a:blipFill>
                <a:blip r:embed="rId2"/>
                <a:stretch>
                  <a:fillRect l="-948" b="-39130"/>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56B53F23-E77F-384A-427B-AE9188B781E1}"/>
              </a:ext>
            </a:extLst>
          </p:cNvPr>
          <p:cNvCxnSpPr>
            <a:cxnSpLocks/>
          </p:cNvCxnSpPr>
          <p:nvPr/>
        </p:nvCxnSpPr>
        <p:spPr>
          <a:xfrm>
            <a:off x="8920649" y="6435160"/>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61BF3D-1FCE-648D-5D80-A176A46D6926}"/>
              </a:ext>
            </a:extLst>
          </p:cNvPr>
          <p:cNvCxnSpPr>
            <a:cxnSpLocks/>
          </p:cNvCxnSpPr>
          <p:nvPr/>
        </p:nvCxnSpPr>
        <p:spPr>
          <a:xfrm flipV="1">
            <a:off x="8920649" y="4776186"/>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591375-5FFD-CEA9-5D0E-7AE8D78B48F3}"/>
                  </a:ext>
                </a:extLst>
              </p:cNvPr>
              <p:cNvSpPr txBox="1"/>
              <p:nvPr/>
            </p:nvSpPr>
            <p:spPr>
              <a:xfrm>
                <a:off x="8151058" y="5236341"/>
                <a:ext cx="8603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𝐿</m:t>
                      </m:r>
                    </m:oMath>
                  </m:oMathPara>
                </a14:m>
                <a:endParaRPr lang="en-NO" dirty="0"/>
              </a:p>
            </p:txBody>
          </p:sp>
        </mc:Choice>
        <mc:Fallback xmlns="">
          <p:sp>
            <p:nvSpPr>
              <p:cNvPr id="38" name="TextBox 37">
                <a:extLst>
                  <a:ext uri="{FF2B5EF4-FFF2-40B4-BE49-F238E27FC236}">
                    <a16:creationId xmlns:a16="http://schemas.microsoft.com/office/drawing/2014/main" id="{93591375-5FFD-CEA9-5D0E-7AE8D78B48F3}"/>
                  </a:ext>
                </a:extLst>
              </p:cNvPr>
              <p:cNvSpPr txBox="1">
                <a:spLocks noRot="1" noChangeAspect="1" noMove="1" noResize="1" noEditPoints="1" noAdjustHandles="1" noChangeArrowheads="1" noChangeShapeType="1" noTextEdit="1"/>
              </p:cNvSpPr>
              <p:nvPr/>
            </p:nvSpPr>
            <p:spPr>
              <a:xfrm>
                <a:off x="8151058" y="5236341"/>
                <a:ext cx="860396" cy="369332"/>
              </a:xfrm>
              <a:prstGeom prst="rect">
                <a:avLst/>
              </a:prstGeom>
              <a:blipFill>
                <a:blip r:embed="rId3"/>
                <a:stretch>
                  <a:fillRect/>
                </a:stretch>
              </a:blipFill>
            </p:spPr>
            <p:txBody>
              <a:bodyPr/>
              <a:lstStyle/>
              <a:p>
                <a:r>
                  <a:rPr lang="en-NO">
                    <a:noFill/>
                  </a:rPr>
                  <a:t> </a:t>
                </a:r>
              </a:p>
            </p:txBody>
          </p:sp>
        </mc:Fallback>
      </mc:AlternateContent>
      <p:sp>
        <p:nvSpPr>
          <p:cNvPr id="40" name="Freeform 39">
            <a:extLst>
              <a:ext uri="{FF2B5EF4-FFF2-40B4-BE49-F238E27FC236}">
                <a16:creationId xmlns:a16="http://schemas.microsoft.com/office/drawing/2014/main" id="{C681F415-4E24-669D-EE07-03D961C84216}"/>
              </a:ext>
            </a:extLst>
          </p:cNvPr>
          <p:cNvSpPr/>
          <p:nvPr/>
        </p:nvSpPr>
        <p:spPr>
          <a:xfrm>
            <a:off x="9222928" y="5023601"/>
            <a:ext cx="2201662" cy="1035192"/>
          </a:xfrm>
          <a:custGeom>
            <a:avLst/>
            <a:gdLst>
              <a:gd name="connsiteX0" fmla="*/ 0 w 2201662"/>
              <a:gd name="connsiteY0" fmla="*/ 213065 h 1035192"/>
              <a:gd name="connsiteX1" fmla="*/ 213064 w 2201662"/>
              <a:gd name="connsiteY1" fmla="*/ 905523 h 1035192"/>
              <a:gd name="connsiteX2" fmla="*/ 408373 w 2201662"/>
              <a:gd name="connsiteY2" fmla="*/ 1029810 h 1035192"/>
              <a:gd name="connsiteX3" fmla="*/ 719091 w 2201662"/>
              <a:gd name="connsiteY3" fmla="*/ 825624 h 1035192"/>
              <a:gd name="connsiteX4" fmla="*/ 976544 w 2201662"/>
              <a:gd name="connsiteY4" fmla="*/ 861134 h 1035192"/>
              <a:gd name="connsiteX5" fmla="*/ 1367161 w 2201662"/>
              <a:gd name="connsiteY5" fmla="*/ 577049 h 1035192"/>
              <a:gd name="connsiteX6" fmla="*/ 1677880 w 2201662"/>
              <a:gd name="connsiteY6" fmla="*/ 816746 h 1035192"/>
              <a:gd name="connsiteX7" fmla="*/ 2201662 w 2201662"/>
              <a:gd name="connsiteY7" fmla="*/ 0 h 10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1662" h="1035192">
                <a:moveTo>
                  <a:pt x="0" y="213065"/>
                </a:moveTo>
                <a:cubicBezTo>
                  <a:pt x="72501" y="491232"/>
                  <a:pt x="145002" y="769399"/>
                  <a:pt x="213064" y="905523"/>
                </a:cubicBezTo>
                <a:cubicBezTo>
                  <a:pt x="281126" y="1041647"/>
                  <a:pt x="324035" y="1043127"/>
                  <a:pt x="408373" y="1029810"/>
                </a:cubicBezTo>
                <a:cubicBezTo>
                  <a:pt x="492711" y="1016493"/>
                  <a:pt x="624396" y="853737"/>
                  <a:pt x="719091" y="825624"/>
                </a:cubicBezTo>
                <a:cubicBezTo>
                  <a:pt x="813786" y="797511"/>
                  <a:pt x="868532" y="902563"/>
                  <a:pt x="976544" y="861134"/>
                </a:cubicBezTo>
                <a:cubicBezTo>
                  <a:pt x="1084556" y="819705"/>
                  <a:pt x="1250272" y="584447"/>
                  <a:pt x="1367161" y="577049"/>
                </a:cubicBezTo>
                <a:cubicBezTo>
                  <a:pt x="1484050" y="569651"/>
                  <a:pt x="1538797" y="912921"/>
                  <a:pt x="1677880" y="816746"/>
                </a:cubicBezTo>
                <a:cubicBezTo>
                  <a:pt x="1816963" y="720571"/>
                  <a:pt x="2009312" y="360285"/>
                  <a:pt x="2201662" y="0"/>
                </a:cubicBez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2" name="Oval 41">
            <a:extLst>
              <a:ext uri="{FF2B5EF4-FFF2-40B4-BE49-F238E27FC236}">
                <a16:creationId xmlns:a16="http://schemas.microsoft.com/office/drawing/2014/main" id="{90A62EFA-FF2C-CC10-6B5A-129616254AAC}"/>
              </a:ext>
            </a:extLst>
          </p:cNvPr>
          <p:cNvSpPr/>
          <p:nvPr/>
        </p:nvSpPr>
        <p:spPr>
          <a:xfrm>
            <a:off x="9510610" y="6008585"/>
            <a:ext cx="102352" cy="1004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8" name="Graphic 47" descr="Dog with solid fill">
            <a:extLst>
              <a:ext uri="{FF2B5EF4-FFF2-40B4-BE49-F238E27FC236}">
                <a16:creationId xmlns:a16="http://schemas.microsoft.com/office/drawing/2014/main" id="{FEBDAB73-A2B0-E169-F729-28D524FD9B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833" y="1511256"/>
            <a:ext cx="914400" cy="914400"/>
          </a:xfrm>
          <a:prstGeom prst="rect">
            <a:avLst/>
          </a:prstGeom>
        </p:spPr>
      </p:pic>
      <p:pic>
        <p:nvPicPr>
          <p:cNvPr id="49" name="Graphic 48" descr="Puppy 2 with solid fill">
            <a:extLst>
              <a:ext uri="{FF2B5EF4-FFF2-40B4-BE49-F238E27FC236}">
                <a16:creationId xmlns:a16="http://schemas.microsoft.com/office/drawing/2014/main" id="{43B01BBE-0E26-4F26-96E1-82BE2D8B82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8833" y="4365990"/>
            <a:ext cx="914400" cy="914400"/>
          </a:xfrm>
          <a:prstGeom prst="rect">
            <a:avLst/>
          </a:prstGeom>
        </p:spPr>
      </p:pic>
      <p:pic>
        <p:nvPicPr>
          <p:cNvPr id="50" name="Graphic 49" descr="Puppy with solid fill">
            <a:extLst>
              <a:ext uri="{FF2B5EF4-FFF2-40B4-BE49-F238E27FC236}">
                <a16:creationId xmlns:a16="http://schemas.microsoft.com/office/drawing/2014/main" id="{8A12C1CE-95E0-1CB5-A26F-1E119CDC2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833" y="2425656"/>
            <a:ext cx="914400" cy="914400"/>
          </a:xfrm>
          <a:prstGeom prst="rect">
            <a:avLst/>
          </a:prstGeom>
        </p:spPr>
      </p:pic>
      <p:pic>
        <p:nvPicPr>
          <p:cNvPr id="51" name="Graphic 50" descr="Cat with solid fill">
            <a:extLst>
              <a:ext uri="{FF2B5EF4-FFF2-40B4-BE49-F238E27FC236}">
                <a16:creationId xmlns:a16="http://schemas.microsoft.com/office/drawing/2014/main" id="{914618D5-3FE8-EBC1-40AC-13A25C8D12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908" y="3580856"/>
            <a:ext cx="743280" cy="743280"/>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C535559-ECAB-6596-6DF0-29048022D5FA}"/>
                  </a:ext>
                </a:extLst>
              </p:cNvPr>
              <p:cNvSpPr txBox="1"/>
              <p:nvPr/>
            </p:nvSpPr>
            <p:spPr>
              <a:xfrm rot="5400000">
                <a:off x="553399" y="5490862"/>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52" name="TextBox 51">
                <a:extLst>
                  <a:ext uri="{FF2B5EF4-FFF2-40B4-BE49-F238E27FC236}">
                    <a16:creationId xmlns:a16="http://schemas.microsoft.com/office/drawing/2014/main" id="{FC535559-ECAB-6596-6DF0-29048022D5FA}"/>
                  </a:ext>
                </a:extLst>
              </p:cNvPr>
              <p:cNvSpPr txBox="1">
                <a:spLocks noRot="1" noChangeAspect="1" noMove="1" noResize="1" noEditPoints="1" noAdjustHandles="1" noChangeArrowheads="1" noChangeShapeType="1" noTextEdit="1"/>
              </p:cNvSpPr>
              <p:nvPr/>
            </p:nvSpPr>
            <p:spPr>
              <a:xfrm rot="5400000">
                <a:off x="553399" y="5490862"/>
                <a:ext cx="368691" cy="430887"/>
              </a:xfrm>
              <a:prstGeom prst="rect">
                <a:avLst/>
              </a:prstGeom>
              <a:blipFill>
                <a:blip r:embed="rId12"/>
                <a:stretch>
                  <a:fillRect/>
                </a:stretch>
              </a:blipFill>
            </p:spPr>
            <p:txBody>
              <a:bodyPr/>
              <a:lstStyle/>
              <a:p>
                <a:r>
                  <a:rPr lang="en-NO">
                    <a:noFill/>
                  </a:rPr>
                  <a:t> </a:t>
                </a:r>
              </a:p>
            </p:txBody>
          </p:sp>
        </mc:Fallback>
      </mc:AlternateContent>
      <p:sp>
        <p:nvSpPr>
          <p:cNvPr id="53" name="Rectangle 52">
            <a:extLst>
              <a:ext uri="{FF2B5EF4-FFF2-40B4-BE49-F238E27FC236}">
                <a16:creationId xmlns:a16="http://schemas.microsoft.com/office/drawing/2014/main" id="{5CB47C4A-F6E2-146B-9542-FE8B110DBDD1}"/>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54" name="Graphic 53" descr="Kitten with solid fill">
            <a:extLst>
              <a:ext uri="{FF2B5EF4-FFF2-40B4-BE49-F238E27FC236}">
                <a16:creationId xmlns:a16="http://schemas.microsoft.com/office/drawing/2014/main" id="{8FD9C233-15B5-F21B-258E-C86FD01835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05742" y="1470547"/>
            <a:ext cx="914400" cy="914400"/>
          </a:xfrm>
          <a:prstGeom prst="rect">
            <a:avLst/>
          </a:prstGeom>
        </p:spPr>
      </p:pic>
      <p:sp>
        <p:nvSpPr>
          <p:cNvPr id="55" name="Rectangle 54">
            <a:extLst>
              <a:ext uri="{FF2B5EF4-FFF2-40B4-BE49-F238E27FC236}">
                <a16:creationId xmlns:a16="http://schemas.microsoft.com/office/drawing/2014/main" id="{2E387B8D-0E12-E857-23BB-38C27111449B}"/>
              </a:ext>
            </a:extLst>
          </p:cNvPr>
          <p:cNvSpPr/>
          <p:nvPr/>
        </p:nvSpPr>
        <p:spPr>
          <a:xfrm>
            <a:off x="7816340" y="1484896"/>
            <a:ext cx="997527" cy="952018"/>
          </a:xfrm>
          <a:prstGeom prst="rect">
            <a:avLst/>
          </a:prstGeom>
          <a:blipFill dpi="0" rotWithShape="1">
            <a:blip r:embed="rId1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38EDFE-B760-782B-F105-ED74B4FCE671}"/>
                  </a:ext>
                </a:extLst>
              </p:cNvPr>
              <p:cNvSpPr txBox="1"/>
              <p:nvPr/>
            </p:nvSpPr>
            <p:spPr>
              <a:xfrm>
                <a:off x="10055717" y="6442196"/>
                <a:ext cx="582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𝑤</m:t>
                      </m:r>
                    </m:oMath>
                  </m:oMathPara>
                </a14:m>
                <a:endParaRPr lang="en-NO" dirty="0"/>
              </a:p>
            </p:txBody>
          </p:sp>
        </mc:Choice>
        <mc:Fallback xmlns="">
          <p:sp>
            <p:nvSpPr>
              <p:cNvPr id="3" name="TextBox 2">
                <a:extLst>
                  <a:ext uri="{FF2B5EF4-FFF2-40B4-BE49-F238E27FC236}">
                    <a16:creationId xmlns:a16="http://schemas.microsoft.com/office/drawing/2014/main" id="{5238EDFE-B760-782B-F105-ED74B4FCE671}"/>
                  </a:ext>
                </a:extLst>
              </p:cNvPr>
              <p:cNvSpPr txBox="1">
                <a:spLocks noRot="1" noChangeAspect="1" noMove="1" noResize="1" noEditPoints="1" noAdjustHandles="1" noChangeArrowheads="1" noChangeShapeType="1" noTextEdit="1"/>
              </p:cNvSpPr>
              <p:nvPr/>
            </p:nvSpPr>
            <p:spPr>
              <a:xfrm>
                <a:off x="10055717" y="6442196"/>
                <a:ext cx="582177" cy="369332"/>
              </a:xfrm>
              <a:prstGeom prst="rect">
                <a:avLst/>
              </a:prstGeom>
              <a:blipFill>
                <a:blip r:embed="rId16"/>
                <a:stretch>
                  <a:fillRect/>
                </a:stretch>
              </a:blipFill>
            </p:spPr>
            <p:txBody>
              <a:bodyPr/>
              <a:lstStyle/>
              <a:p>
                <a:r>
                  <a:rPr lang="en-NO">
                    <a:noFill/>
                  </a:rPr>
                  <a:t> </a:t>
                </a:r>
              </a:p>
            </p:txBody>
          </p:sp>
        </mc:Fallback>
      </mc:AlternateContent>
      <p:sp>
        <p:nvSpPr>
          <p:cNvPr id="13" name="Rounded Rectangle 12">
            <a:extLst>
              <a:ext uri="{FF2B5EF4-FFF2-40B4-BE49-F238E27FC236}">
                <a16:creationId xmlns:a16="http://schemas.microsoft.com/office/drawing/2014/main" id="{B03A8F9B-9526-605B-8301-488C64CCAB89}"/>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14" name="Straight Arrow Connector 13">
            <a:extLst>
              <a:ext uri="{FF2B5EF4-FFF2-40B4-BE49-F238E27FC236}">
                <a16:creationId xmlns:a16="http://schemas.microsoft.com/office/drawing/2014/main" id="{BBF9A2B1-F635-233B-B04F-B46548A5B1FC}"/>
              </a:ext>
            </a:extLst>
          </p:cNvPr>
          <p:cNvCxnSpPr>
            <a:endCxn id="13"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4CABA3-5C42-93EA-E588-CA4A84AAB904}"/>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5E39D-4425-4D24-62BE-E8DDE69C1C72}"/>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7" name="TextBox 16">
            <a:extLst>
              <a:ext uri="{FF2B5EF4-FFF2-40B4-BE49-F238E27FC236}">
                <a16:creationId xmlns:a16="http://schemas.microsoft.com/office/drawing/2014/main" id="{0A6C9BFD-5831-3453-C75D-D1EF63779CA8}"/>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8" name="TextBox 17">
            <a:extLst>
              <a:ext uri="{FF2B5EF4-FFF2-40B4-BE49-F238E27FC236}">
                <a16:creationId xmlns:a16="http://schemas.microsoft.com/office/drawing/2014/main" id="{C79C3A2A-9DE8-98EA-3D1D-04A61BC0C028}"/>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22" name="TextBox 21">
            <a:extLst>
              <a:ext uri="{FF2B5EF4-FFF2-40B4-BE49-F238E27FC236}">
                <a16:creationId xmlns:a16="http://schemas.microsoft.com/office/drawing/2014/main" id="{DD8EB0F9-278F-6D0B-CF79-FEB36D48ACE9}"/>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cxnSp>
        <p:nvCxnSpPr>
          <p:cNvPr id="5" name="Straight Arrow Connector 4">
            <a:extLst>
              <a:ext uri="{FF2B5EF4-FFF2-40B4-BE49-F238E27FC236}">
                <a16:creationId xmlns:a16="http://schemas.microsoft.com/office/drawing/2014/main" id="{324C85AB-83F0-3D74-2EE4-ACA4B062AD47}"/>
              </a:ext>
            </a:extLst>
          </p:cNvPr>
          <p:cNvCxnSpPr/>
          <p:nvPr/>
        </p:nvCxnSpPr>
        <p:spPr>
          <a:xfrm flipV="1">
            <a:off x="3713259"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7F97A54-4111-F024-BCB7-1EDB4F8FE98C}"/>
              </a:ext>
            </a:extLst>
          </p:cNvPr>
          <p:cNvCxnSpPr/>
          <p:nvPr/>
        </p:nvCxnSpPr>
        <p:spPr>
          <a:xfrm flipV="1">
            <a:off x="4040588"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ECDEA98-76D8-6719-3B0D-DA340BD7CB4C}"/>
              </a:ext>
            </a:extLst>
          </p:cNvPr>
          <p:cNvCxnSpPr/>
          <p:nvPr/>
        </p:nvCxnSpPr>
        <p:spPr>
          <a:xfrm flipV="1">
            <a:off x="4574651" y="5780599"/>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B3A5E6C-4474-03B1-690A-E44B915CE3F5}"/>
              </a:ext>
            </a:extLst>
          </p:cNvPr>
          <p:cNvCxnSpPr/>
          <p:nvPr/>
        </p:nvCxnSpPr>
        <p:spPr>
          <a:xfrm flipV="1">
            <a:off x="522003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DEEEF82-000F-5CC6-1D4A-00740E4F91A3}"/>
              </a:ext>
            </a:extLst>
          </p:cNvPr>
          <p:cNvCxnSpPr/>
          <p:nvPr/>
        </p:nvCxnSpPr>
        <p:spPr>
          <a:xfrm flipV="1">
            <a:off x="583471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95E2EA-B246-D0E6-E3DA-BC4CC2A1A7EE}"/>
              </a:ext>
            </a:extLst>
          </p:cNvPr>
          <p:cNvCxnSpPr/>
          <p:nvPr/>
        </p:nvCxnSpPr>
        <p:spPr>
          <a:xfrm flipV="1">
            <a:off x="644939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4006D0B-2167-F12E-8412-C9FE23C50672}"/>
              </a:ext>
            </a:extLst>
          </p:cNvPr>
          <p:cNvSpPr txBox="1"/>
          <p:nvPr/>
        </p:nvSpPr>
        <p:spPr>
          <a:xfrm>
            <a:off x="4712293" y="5289533"/>
            <a:ext cx="734918"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Mode</a:t>
            </a:r>
            <a:endParaRPr lang="en-NO" dirty="0"/>
          </a:p>
        </p:txBody>
      </p:sp>
      <p:sp>
        <p:nvSpPr>
          <p:cNvPr id="21" name="Left Brace 20">
            <a:extLst>
              <a:ext uri="{FF2B5EF4-FFF2-40B4-BE49-F238E27FC236}">
                <a16:creationId xmlns:a16="http://schemas.microsoft.com/office/drawing/2014/main" id="{2F8DF92A-368A-C205-9C6E-7614F98ACE2A}"/>
              </a:ext>
            </a:extLst>
          </p:cNvPr>
          <p:cNvSpPr/>
          <p:nvPr/>
        </p:nvSpPr>
        <p:spPr>
          <a:xfrm rot="5400000">
            <a:off x="4996236" y="4319564"/>
            <a:ext cx="167033" cy="27392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cxnSp>
        <p:nvCxnSpPr>
          <p:cNvPr id="33" name="Straight Arrow Connector 32">
            <a:extLst>
              <a:ext uri="{FF2B5EF4-FFF2-40B4-BE49-F238E27FC236}">
                <a16:creationId xmlns:a16="http://schemas.microsoft.com/office/drawing/2014/main" id="{C61DA783-DCAB-AC4E-048A-940159839D43}"/>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39C1F5-1410-66E4-E7F2-9A7F28CEE5FA}"/>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8984223-2B8B-9523-018B-54CF2046EDB1}"/>
              </a:ext>
            </a:extLst>
          </p:cNvPr>
          <p:cNvCxnSpPr>
            <a:cxnSpLocks/>
          </p:cNvCxnSpPr>
          <p:nvPr/>
        </p:nvCxnSpPr>
        <p:spPr>
          <a:xfrm>
            <a:off x="11260592" y="2168982"/>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66FD3DD-0EBC-1C63-EB29-B01D6F39850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37" name="Straight Connector 36">
            <a:extLst>
              <a:ext uri="{FF2B5EF4-FFF2-40B4-BE49-F238E27FC236}">
                <a16:creationId xmlns:a16="http://schemas.microsoft.com/office/drawing/2014/main" id="{FC7BDB4F-9C91-9789-9430-A46C88E40B9E}"/>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7EC78AB-A64E-8C59-E237-C466D7853BC9}"/>
              </a:ext>
            </a:extLst>
          </p:cNvPr>
          <p:cNvCxnSpPr>
            <a:cxnSpLocks/>
          </p:cNvCxnSpPr>
          <p:nvPr/>
        </p:nvCxnSpPr>
        <p:spPr>
          <a:xfrm>
            <a:off x="11633406" y="169073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D9F085-7A4D-9B30-9E62-DDCB1D191B93}"/>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43" name="TextBox 42">
            <a:extLst>
              <a:ext uri="{FF2B5EF4-FFF2-40B4-BE49-F238E27FC236}">
                <a16:creationId xmlns:a16="http://schemas.microsoft.com/office/drawing/2014/main" id="{A5B8C2BD-5D50-91A2-5D6C-ECB5043CBA93}"/>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Tree>
    <p:extLst>
      <p:ext uri="{BB962C8B-B14F-4D97-AF65-F5344CB8AC3E}">
        <p14:creationId xmlns:p14="http://schemas.microsoft.com/office/powerpoint/2010/main" val="2053824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7272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8138B9-8AAE-4546-2C3E-1C15A7C8EE11}"/>
                  </a:ext>
                </a:extLst>
              </p:cNvPr>
              <p:cNvSpPr txBox="1"/>
              <p:nvPr/>
            </p:nvSpPr>
            <p:spPr>
              <a:xfrm>
                <a:off x="2266219" y="6125628"/>
                <a:ext cx="5341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1" i="1">
                              <a:latin typeface="Cambria Math" panose="02040503050406030204" pitchFamily="18" charset="0"/>
                            </a:rPr>
                            <m:t>𝒙</m:t>
                          </m:r>
                          <m:r>
                            <a:rPr lang="nb-NO" b="0" i="1" smtClean="0">
                              <a:latin typeface="Cambria Math" panose="02040503050406030204" pitchFamily="18" charset="0"/>
                            </a:rPr>
                            <m:t>;</m:t>
                          </m:r>
                          <m:r>
                            <a:rPr lang="nb-NO" b="0" i="1" smtClean="0">
                              <a:latin typeface="Cambria Math" panose="02040503050406030204" pitchFamily="18" charset="0"/>
                            </a:rPr>
                            <m:t>𝑤</m:t>
                          </m:r>
                        </m:e>
                      </m:d>
                      <m:r>
                        <a:rPr lang="nb-NO" b="0" i="1" smtClean="0">
                          <a:latin typeface="Cambria Math" panose="02040503050406030204" pitchFamily="18" charset="0"/>
                        </a:rPr>
                        <m:t>=</m:t>
                      </m:r>
                      <m:r>
                        <a:rPr lang="nb-NO" b="1" i="1">
                          <a:latin typeface="Cambria Math" panose="02040503050406030204" pitchFamily="18" charset="0"/>
                          <a:ea typeface="Cambria Math" panose="02040503050406030204" pitchFamily="18" charset="0"/>
                        </a:rPr>
                        <m:t>𝛔</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m:t>
                              </m:r>
                            </m:sub>
                          </m:sSub>
                          <m:d>
                            <m:dPr>
                              <m:ctrlPr>
                                <a:rPr lang="nb-NO" b="0" i="1" smtClean="0">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𝟏</m:t>
                                  </m:r>
                                </m:sub>
                              </m:sSub>
                              <m:r>
                                <a:rPr lang="nb-NO" b="1" i="1">
                                  <a:latin typeface="Cambria Math" panose="02040503050406030204" pitchFamily="18" charset="0"/>
                                  <a:ea typeface="Cambria Math" panose="02040503050406030204" pitchFamily="18" charset="0"/>
                                </a:rPr>
                                <m:t>𝝆</m:t>
                              </m:r>
                              <m:d>
                                <m:dPr>
                                  <m:ctrlPr>
                                    <a:rPr lang="nb-NO" i="1">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𝟎</m:t>
                                      </m:r>
                                    </m:sub>
                                  </m:sSub>
                                  <m:r>
                                    <a:rPr lang="nb-NO" b="1" i="1">
                                      <a:latin typeface="Cambria Math" panose="02040503050406030204" pitchFamily="18" charset="0"/>
                                      <a:ea typeface="Cambria Math" panose="02040503050406030204" pitchFamily="18" charset="0"/>
                                    </a:rPr>
                                    <m:t>𝒙</m:t>
                                  </m:r>
                                  <m:r>
                                    <a:rPr lang="nb-NO" b="1" i="1" smtClean="0">
                                      <a:latin typeface="Cambria Math" panose="02040503050406030204" pitchFamily="18" charset="0"/>
                                      <a:ea typeface="Cambria Math" panose="02040503050406030204" pitchFamily="18" charset="0"/>
                                    </a:rPr>
                                    <m:t>+</m:t>
                                  </m:r>
                                  <m:sSub>
                                    <m:sSubPr>
                                      <m:ctrlPr>
                                        <a:rPr lang="nb-NO" b="1" i="1" smtClean="0">
                                          <a:latin typeface="Cambria Math" panose="02040503050406030204" pitchFamily="18" charset="0"/>
                                          <a:ea typeface="Cambria Math" panose="02040503050406030204" pitchFamily="18" charset="0"/>
                                        </a:rPr>
                                      </m:ctrlPr>
                                    </m:sSubPr>
                                    <m:e>
                                      <m:r>
                                        <a:rPr lang="nb-NO" b="1" i="1" smtClean="0">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𝟎</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𝟏</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𝟐</m:t>
                              </m:r>
                            </m:sub>
                          </m:sSub>
                        </m:e>
                      </m:d>
                      <m:r>
                        <a:rPr lang="nb-NO" b="0" i="1" smtClean="0">
                          <a:latin typeface="Cambria Math" panose="02040503050406030204" pitchFamily="18" charset="0"/>
                        </a:rPr>
                        <m:t>→</m:t>
                      </m:r>
                      <m:r>
                        <a:rPr lang="nb-NO" b="0" i="1" smtClean="0">
                          <a:latin typeface="Cambria Math" panose="02040503050406030204" pitchFamily="18" charset="0"/>
                        </a:rPr>
                        <m:t>𝐿</m:t>
                      </m:r>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oMath>
                  </m:oMathPara>
                </a14:m>
                <a:endParaRPr lang="en-NO" dirty="0"/>
              </a:p>
            </p:txBody>
          </p:sp>
        </mc:Choice>
        <mc:Fallback xmlns="">
          <p:sp>
            <p:nvSpPr>
              <p:cNvPr id="12" name="TextBox 11">
                <a:extLst>
                  <a:ext uri="{FF2B5EF4-FFF2-40B4-BE49-F238E27FC236}">
                    <a16:creationId xmlns:a16="http://schemas.microsoft.com/office/drawing/2014/main" id="{548138B9-8AAE-4546-2C3E-1C15A7C8EE11}"/>
                  </a:ext>
                </a:extLst>
              </p:cNvPr>
              <p:cNvSpPr txBox="1">
                <a:spLocks noRot="1" noChangeAspect="1" noMove="1" noResize="1" noEditPoints="1" noAdjustHandles="1" noChangeArrowheads="1" noChangeShapeType="1" noTextEdit="1"/>
              </p:cNvSpPr>
              <p:nvPr/>
            </p:nvSpPr>
            <p:spPr>
              <a:xfrm>
                <a:off x="2266219" y="6125628"/>
                <a:ext cx="5341399" cy="276999"/>
              </a:xfrm>
              <a:prstGeom prst="rect">
                <a:avLst/>
              </a:prstGeom>
              <a:blipFill>
                <a:blip r:embed="rId2"/>
                <a:stretch>
                  <a:fillRect l="-948" b="-39130"/>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56B53F23-E77F-384A-427B-AE9188B781E1}"/>
              </a:ext>
            </a:extLst>
          </p:cNvPr>
          <p:cNvCxnSpPr>
            <a:cxnSpLocks/>
          </p:cNvCxnSpPr>
          <p:nvPr/>
        </p:nvCxnSpPr>
        <p:spPr>
          <a:xfrm>
            <a:off x="8920649" y="6435160"/>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61BF3D-1FCE-648D-5D80-A176A46D6926}"/>
              </a:ext>
            </a:extLst>
          </p:cNvPr>
          <p:cNvCxnSpPr>
            <a:cxnSpLocks/>
          </p:cNvCxnSpPr>
          <p:nvPr/>
        </p:nvCxnSpPr>
        <p:spPr>
          <a:xfrm flipV="1">
            <a:off x="8920649" y="4776186"/>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591375-5FFD-CEA9-5D0E-7AE8D78B48F3}"/>
                  </a:ext>
                </a:extLst>
              </p:cNvPr>
              <p:cNvSpPr txBox="1"/>
              <p:nvPr/>
            </p:nvSpPr>
            <p:spPr>
              <a:xfrm>
                <a:off x="8151058" y="5236341"/>
                <a:ext cx="8603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𝐿</m:t>
                      </m:r>
                    </m:oMath>
                  </m:oMathPara>
                </a14:m>
                <a:endParaRPr lang="en-NO" dirty="0"/>
              </a:p>
            </p:txBody>
          </p:sp>
        </mc:Choice>
        <mc:Fallback xmlns="">
          <p:sp>
            <p:nvSpPr>
              <p:cNvPr id="38" name="TextBox 37">
                <a:extLst>
                  <a:ext uri="{FF2B5EF4-FFF2-40B4-BE49-F238E27FC236}">
                    <a16:creationId xmlns:a16="http://schemas.microsoft.com/office/drawing/2014/main" id="{93591375-5FFD-CEA9-5D0E-7AE8D78B48F3}"/>
                  </a:ext>
                </a:extLst>
              </p:cNvPr>
              <p:cNvSpPr txBox="1">
                <a:spLocks noRot="1" noChangeAspect="1" noMove="1" noResize="1" noEditPoints="1" noAdjustHandles="1" noChangeArrowheads="1" noChangeShapeType="1" noTextEdit="1"/>
              </p:cNvSpPr>
              <p:nvPr/>
            </p:nvSpPr>
            <p:spPr>
              <a:xfrm>
                <a:off x="8151058" y="5236341"/>
                <a:ext cx="860396" cy="369332"/>
              </a:xfrm>
              <a:prstGeom prst="rect">
                <a:avLst/>
              </a:prstGeom>
              <a:blipFill>
                <a:blip r:embed="rId3"/>
                <a:stretch>
                  <a:fillRect/>
                </a:stretch>
              </a:blipFill>
            </p:spPr>
            <p:txBody>
              <a:bodyPr/>
              <a:lstStyle/>
              <a:p>
                <a:r>
                  <a:rPr lang="en-NO">
                    <a:noFill/>
                  </a:rPr>
                  <a:t> </a:t>
                </a:r>
              </a:p>
            </p:txBody>
          </p:sp>
        </mc:Fallback>
      </mc:AlternateContent>
      <p:sp>
        <p:nvSpPr>
          <p:cNvPr id="40" name="Freeform 39">
            <a:extLst>
              <a:ext uri="{FF2B5EF4-FFF2-40B4-BE49-F238E27FC236}">
                <a16:creationId xmlns:a16="http://schemas.microsoft.com/office/drawing/2014/main" id="{C681F415-4E24-669D-EE07-03D961C84216}"/>
              </a:ext>
            </a:extLst>
          </p:cNvPr>
          <p:cNvSpPr/>
          <p:nvPr/>
        </p:nvSpPr>
        <p:spPr>
          <a:xfrm>
            <a:off x="9222928" y="5023601"/>
            <a:ext cx="2201662" cy="1035192"/>
          </a:xfrm>
          <a:custGeom>
            <a:avLst/>
            <a:gdLst>
              <a:gd name="connsiteX0" fmla="*/ 0 w 2201662"/>
              <a:gd name="connsiteY0" fmla="*/ 213065 h 1035192"/>
              <a:gd name="connsiteX1" fmla="*/ 213064 w 2201662"/>
              <a:gd name="connsiteY1" fmla="*/ 905523 h 1035192"/>
              <a:gd name="connsiteX2" fmla="*/ 408373 w 2201662"/>
              <a:gd name="connsiteY2" fmla="*/ 1029810 h 1035192"/>
              <a:gd name="connsiteX3" fmla="*/ 719091 w 2201662"/>
              <a:gd name="connsiteY3" fmla="*/ 825624 h 1035192"/>
              <a:gd name="connsiteX4" fmla="*/ 976544 w 2201662"/>
              <a:gd name="connsiteY4" fmla="*/ 861134 h 1035192"/>
              <a:gd name="connsiteX5" fmla="*/ 1367161 w 2201662"/>
              <a:gd name="connsiteY5" fmla="*/ 577049 h 1035192"/>
              <a:gd name="connsiteX6" fmla="*/ 1677880 w 2201662"/>
              <a:gd name="connsiteY6" fmla="*/ 816746 h 1035192"/>
              <a:gd name="connsiteX7" fmla="*/ 2201662 w 2201662"/>
              <a:gd name="connsiteY7" fmla="*/ 0 h 10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1662" h="1035192">
                <a:moveTo>
                  <a:pt x="0" y="213065"/>
                </a:moveTo>
                <a:cubicBezTo>
                  <a:pt x="72501" y="491232"/>
                  <a:pt x="145002" y="769399"/>
                  <a:pt x="213064" y="905523"/>
                </a:cubicBezTo>
                <a:cubicBezTo>
                  <a:pt x="281126" y="1041647"/>
                  <a:pt x="324035" y="1043127"/>
                  <a:pt x="408373" y="1029810"/>
                </a:cubicBezTo>
                <a:cubicBezTo>
                  <a:pt x="492711" y="1016493"/>
                  <a:pt x="624396" y="853737"/>
                  <a:pt x="719091" y="825624"/>
                </a:cubicBezTo>
                <a:cubicBezTo>
                  <a:pt x="813786" y="797511"/>
                  <a:pt x="868532" y="902563"/>
                  <a:pt x="976544" y="861134"/>
                </a:cubicBezTo>
                <a:cubicBezTo>
                  <a:pt x="1084556" y="819705"/>
                  <a:pt x="1250272" y="584447"/>
                  <a:pt x="1367161" y="577049"/>
                </a:cubicBezTo>
                <a:cubicBezTo>
                  <a:pt x="1484050" y="569651"/>
                  <a:pt x="1538797" y="912921"/>
                  <a:pt x="1677880" y="816746"/>
                </a:cubicBezTo>
                <a:cubicBezTo>
                  <a:pt x="1816963" y="720571"/>
                  <a:pt x="2009312" y="360285"/>
                  <a:pt x="2201662" y="0"/>
                </a:cubicBez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4" name="Oval 43">
            <a:extLst>
              <a:ext uri="{FF2B5EF4-FFF2-40B4-BE49-F238E27FC236}">
                <a16:creationId xmlns:a16="http://schemas.microsoft.com/office/drawing/2014/main" id="{D874967B-22E4-AB10-5574-4B733C5D67DA}"/>
              </a:ext>
            </a:extLst>
          </p:cNvPr>
          <p:cNvSpPr/>
          <p:nvPr/>
        </p:nvSpPr>
        <p:spPr>
          <a:xfrm>
            <a:off x="10109478" y="5830427"/>
            <a:ext cx="102352" cy="10041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8" name="Graphic 47" descr="Dog with solid fill">
            <a:extLst>
              <a:ext uri="{FF2B5EF4-FFF2-40B4-BE49-F238E27FC236}">
                <a16:creationId xmlns:a16="http://schemas.microsoft.com/office/drawing/2014/main" id="{FEBDAB73-A2B0-E169-F729-28D524FD9B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833" y="1511256"/>
            <a:ext cx="914400" cy="914400"/>
          </a:xfrm>
          <a:prstGeom prst="rect">
            <a:avLst/>
          </a:prstGeom>
        </p:spPr>
      </p:pic>
      <p:pic>
        <p:nvPicPr>
          <p:cNvPr id="49" name="Graphic 48" descr="Puppy 2 with solid fill">
            <a:extLst>
              <a:ext uri="{FF2B5EF4-FFF2-40B4-BE49-F238E27FC236}">
                <a16:creationId xmlns:a16="http://schemas.microsoft.com/office/drawing/2014/main" id="{43B01BBE-0E26-4F26-96E1-82BE2D8B82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8833" y="4365990"/>
            <a:ext cx="914400" cy="914400"/>
          </a:xfrm>
          <a:prstGeom prst="rect">
            <a:avLst/>
          </a:prstGeom>
        </p:spPr>
      </p:pic>
      <p:pic>
        <p:nvPicPr>
          <p:cNvPr id="50" name="Graphic 49" descr="Puppy with solid fill">
            <a:extLst>
              <a:ext uri="{FF2B5EF4-FFF2-40B4-BE49-F238E27FC236}">
                <a16:creationId xmlns:a16="http://schemas.microsoft.com/office/drawing/2014/main" id="{8A12C1CE-95E0-1CB5-A26F-1E119CDC2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833" y="2425656"/>
            <a:ext cx="914400" cy="914400"/>
          </a:xfrm>
          <a:prstGeom prst="rect">
            <a:avLst/>
          </a:prstGeom>
        </p:spPr>
      </p:pic>
      <p:pic>
        <p:nvPicPr>
          <p:cNvPr id="51" name="Graphic 50" descr="Cat with solid fill">
            <a:extLst>
              <a:ext uri="{FF2B5EF4-FFF2-40B4-BE49-F238E27FC236}">
                <a16:creationId xmlns:a16="http://schemas.microsoft.com/office/drawing/2014/main" id="{914618D5-3FE8-EBC1-40AC-13A25C8D12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908" y="3580856"/>
            <a:ext cx="743280" cy="743280"/>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C535559-ECAB-6596-6DF0-29048022D5FA}"/>
                  </a:ext>
                </a:extLst>
              </p:cNvPr>
              <p:cNvSpPr txBox="1"/>
              <p:nvPr/>
            </p:nvSpPr>
            <p:spPr>
              <a:xfrm rot="5400000">
                <a:off x="553399" y="5490862"/>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52" name="TextBox 51">
                <a:extLst>
                  <a:ext uri="{FF2B5EF4-FFF2-40B4-BE49-F238E27FC236}">
                    <a16:creationId xmlns:a16="http://schemas.microsoft.com/office/drawing/2014/main" id="{FC535559-ECAB-6596-6DF0-29048022D5FA}"/>
                  </a:ext>
                </a:extLst>
              </p:cNvPr>
              <p:cNvSpPr txBox="1">
                <a:spLocks noRot="1" noChangeAspect="1" noMove="1" noResize="1" noEditPoints="1" noAdjustHandles="1" noChangeArrowheads="1" noChangeShapeType="1" noTextEdit="1"/>
              </p:cNvSpPr>
              <p:nvPr/>
            </p:nvSpPr>
            <p:spPr>
              <a:xfrm rot="5400000">
                <a:off x="553399" y="5490862"/>
                <a:ext cx="368691" cy="430887"/>
              </a:xfrm>
              <a:prstGeom prst="rect">
                <a:avLst/>
              </a:prstGeom>
              <a:blipFill>
                <a:blip r:embed="rId12"/>
                <a:stretch>
                  <a:fillRect/>
                </a:stretch>
              </a:blipFill>
            </p:spPr>
            <p:txBody>
              <a:bodyPr/>
              <a:lstStyle/>
              <a:p>
                <a:r>
                  <a:rPr lang="en-NO">
                    <a:noFill/>
                  </a:rPr>
                  <a:t> </a:t>
                </a:r>
              </a:p>
            </p:txBody>
          </p:sp>
        </mc:Fallback>
      </mc:AlternateContent>
      <p:sp>
        <p:nvSpPr>
          <p:cNvPr id="53" name="Rectangle 52">
            <a:extLst>
              <a:ext uri="{FF2B5EF4-FFF2-40B4-BE49-F238E27FC236}">
                <a16:creationId xmlns:a16="http://schemas.microsoft.com/office/drawing/2014/main" id="{5CB47C4A-F6E2-146B-9542-FE8B110DBDD1}"/>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54" name="Graphic 53" descr="Kitten with solid fill">
            <a:extLst>
              <a:ext uri="{FF2B5EF4-FFF2-40B4-BE49-F238E27FC236}">
                <a16:creationId xmlns:a16="http://schemas.microsoft.com/office/drawing/2014/main" id="{8FD9C233-15B5-F21B-258E-C86FD01835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05742" y="1470547"/>
            <a:ext cx="914400" cy="914400"/>
          </a:xfrm>
          <a:prstGeom prst="rect">
            <a:avLst/>
          </a:prstGeom>
        </p:spPr>
      </p:pic>
      <p:sp>
        <p:nvSpPr>
          <p:cNvPr id="55" name="Rectangle 54">
            <a:extLst>
              <a:ext uri="{FF2B5EF4-FFF2-40B4-BE49-F238E27FC236}">
                <a16:creationId xmlns:a16="http://schemas.microsoft.com/office/drawing/2014/main" id="{2E387B8D-0E12-E857-23BB-38C27111449B}"/>
              </a:ext>
            </a:extLst>
          </p:cNvPr>
          <p:cNvSpPr/>
          <p:nvPr/>
        </p:nvSpPr>
        <p:spPr>
          <a:xfrm>
            <a:off x="7816340" y="1484896"/>
            <a:ext cx="997527" cy="952018"/>
          </a:xfrm>
          <a:prstGeom prst="rect">
            <a:avLst/>
          </a:prstGeom>
          <a:blipFill dpi="0" rotWithShape="1">
            <a:blip r:embed="rId1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38EDFE-B760-782B-F105-ED74B4FCE671}"/>
                  </a:ext>
                </a:extLst>
              </p:cNvPr>
              <p:cNvSpPr txBox="1"/>
              <p:nvPr/>
            </p:nvSpPr>
            <p:spPr>
              <a:xfrm>
                <a:off x="10055717" y="6442196"/>
                <a:ext cx="582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𝑤</m:t>
                      </m:r>
                    </m:oMath>
                  </m:oMathPara>
                </a14:m>
                <a:endParaRPr lang="en-NO" dirty="0"/>
              </a:p>
            </p:txBody>
          </p:sp>
        </mc:Choice>
        <mc:Fallback xmlns="">
          <p:sp>
            <p:nvSpPr>
              <p:cNvPr id="3" name="TextBox 2">
                <a:extLst>
                  <a:ext uri="{FF2B5EF4-FFF2-40B4-BE49-F238E27FC236}">
                    <a16:creationId xmlns:a16="http://schemas.microsoft.com/office/drawing/2014/main" id="{5238EDFE-B760-782B-F105-ED74B4FCE671}"/>
                  </a:ext>
                </a:extLst>
              </p:cNvPr>
              <p:cNvSpPr txBox="1">
                <a:spLocks noRot="1" noChangeAspect="1" noMove="1" noResize="1" noEditPoints="1" noAdjustHandles="1" noChangeArrowheads="1" noChangeShapeType="1" noTextEdit="1"/>
              </p:cNvSpPr>
              <p:nvPr/>
            </p:nvSpPr>
            <p:spPr>
              <a:xfrm>
                <a:off x="10055717" y="6442196"/>
                <a:ext cx="582177" cy="369332"/>
              </a:xfrm>
              <a:prstGeom prst="rect">
                <a:avLst/>
              </a:prstGeom>
              <a:blipFill>
                <a:blip r:embed="rId16"/>
                <a:stretch>
                  <a:fillRect/>
                </a:stretch>
              </a:blipFill>
            </p:spPr>
            <p:txBody>
              <a:bodyPr/>
              <a:lstStyle/>
              <a:p>
                <a:r>
                  <a:rPr lang="en-NO">
                    <a:noFill/>
                  </a:rPr>
                  <a:t> </a:t>
                </a:r>
              </a:p>
            </p:txBody>
          </p:sp>
        </mc:Fallback>
      </mc:AlternateContent>
      <p:sp>
        <p:nvSpPr>
          <p:cNvPr id="13" name="Rounded Rectangle 12">
            <a:extLst>
              <a:ext uri="{FF2B5EF4-FFF2-40B4-BE49-F238E27FC236}">
                <a16:creationId xmlns:a16="http://schemas.microsoft.com/office/drawing/2014/main" id="{B03A8F9B-9526-605B-8301-488C64CCAB89}"/>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14" name="Straight Arrow Connector 13">
            <a:extLst>
              <a:ext uri="{FF2B5EF4-FFF2-40B4-BE49-F238E27FC236}">
                <a16:creationId xmlns:a16="http://schemas.microsoft.com/office/drawing/2014/main" id="{BBF9A2B1-F635-233B-B04F-B46548A5B1FC}"/>
              </a:ext>
            </a:extLst>
          </p:cNvPr>
          <p:cNvCxnSpPr>
            <a:endCxn id="13"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4CABA3-5C42-93EA-E588-CA4A84AAB904}"/>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5E39D-4425-4D24-62BE-E8DDE69C1C72}"/>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7" name="TextBox 16">
            <a:extLst>
              <a:ext uri="{FF2B5EF4-FFF2-40B4-BE49-F238E27FC236}">
                <a16:creationId xmlns:a16="http://schemas.microsoft.com/office/drawing/2014/main" id="{0A6C9BFD-5831-3453-C75D-D1EF63779CA8}"/>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8" name="TextBox 17">
            <a:extLst>
              <a:ext uri="{FF2B5EF4-FFF2-40B4-BE49-F238E27FC236}">
                <a16:creationId xmlns:a16="http://schemas.microsoft.com/office/drawing/2014/main" id="{C79C3A2A-9DE8-98EA-3D1D-04A61BC0C028}"/>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22" name="TextBox 21">
            <a:extLst>
              <a:ext uri="{FF2B5EF4-FFF2-40B4-BE49-F238E27FC236}">
                <a16:creationId xmlns:a16="http://schemas.microsoft.com/office/drawing/2014/main" id="{DD8EB0F9-278F-6D0B-CF79-FEB36D48ACE9}"/>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cxnSp>
        <p:nvCxnSpPr>
          <p:cNvPr id="2" name="Straight Arrow Connector 1">
            <a:extLst>
              <a:ext uri="{FF2B5EF4-FFF2-40B4-BE49-F238E27FC236}">
                <a16:creationId xmlns:a16="http://schemas.microsoft.com/office/drawing/2014/main" id="{523BE822-EE17-1CE4-2EAE-C5FF3A77BBE8}"/>
              </a:ext>
            </a:extLst>
          </p:cNvPr>
          <p:cNvCxnSpPr/>
          <p:nvPr/>
        </p:nvCxnSpPr>
        <p:spPr>
          <a:xfrm flipV="1">
            <a:off x="3713259"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FAE1E1E-3C5B-05B3-0FA2-64A8F4AD5A10}"/>
              </a:ext>
            </a:extLst>
          </p:cNvPr>
          <p:cNvCxnSpPr/>
          <p:nvPr/>
        </p:nvCxnSpPr>
        <p:spPr>
          <a:xfrm flipV="1">
            <a:off x="4040588"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E46E346-5735-B265-056A-FA4D4C192FF1}"/>
              </a:ext>
            </a:extLst>
          </p:cNvPr>
          <p:cNvCxnSpPr/>
          <p:nvPr/>
        </p:nvCxnSpPr>
        <p:spPr>
          <a:xfrm flipV="1">
            <a:off x="4574651" y="5780599"/>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348BD5A-F81A-9C1B-B49F-A447C3255159}"/>
              </a:ext>
            </a:extLst>
          </p:cNvPr>
          <p:cNvCxnSpPr/>
          <p:nvPr/>
        </p:nvCxnSpPr>
        <p:spPr>
          <a:xfrm flipV="1">
            <a:off x="522003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C8D634D-06DA-72BF-6211-881D52211FFC}"/>
              </a:ext>
            </a:extLst>
          </p:cNvPr>
          <p:cNvCxnSpPr/>
          <p:nvPr/>
        </p:nvCxnSpPr>
        <p:spPr>
          <a:xfrm flipV="1">
            <a:off x="583471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05B66F-BCC0-353B-B895-C35C76C261CE}"/>
              </a:ext>
            </a:extLst>
          </p:cNvPr>
          <p:cNvCxnSpPr/>
          <p:nvPr/>
        </p:nvCxnSpPr>
        <p:spPr>
          <a:xfrm flipV="1">
            <a:off x="644939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F42ACF2A-D964-2C92-C1B6-478A19C92BE1}"/>
              </a:ext>
            </a:extLst>
          </p:cNvPr>
          <p:cNvSpPr/>
          <p:nvPr/>
        </p:nvSpPr>
        <p:spPr>
          <a:xfrm rot="5400000">
            <a:off x="4996236" y="4319564"/>
            <a:ext cx="167033" cy="27392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sp>
        <p:nvSpPr>
          <p:cNvPr id="11" name="TextBox 10">
            <a:extLst>
              <a:ext uri="{FF2B5EF4-FFF2-40B4-BE49-F238E27FC236}">
                <a16:creationId xmlns:a16="http://schemas.microsoft.com/office/drawing/2014/main" id="{429DD5D2-1EC5-595A-92EE-68476CC417C5}"/>
              </a:ext>
            </a:extLst>
          </p:cNvPr>
          <p:cNvSpPr txBox="1"/>
          <p:nvPr/>
        </p:nvSpPr>
        <p:spPr>
          <a:xfrm>
            <a:off x="4712291" y="5289533"/>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1</a:t>
            </a:r>
            <a:endParaRPr lang="en-NO" dirty="0"/>
          </a:p>
        </p:txBody>
      </p:sp>
      <p:cxnSp>
        <p:nvCxnSpPr>
          <p:cNvPr id="19" name="Straight Arrow Connector 18">
            <a:extLst>
              <a:ext uri="{FF2B5EF4-FFF2-40B4-BE49-F238E27FC236}">
                <a16:creationId xmlns:a16="http://schemas.microsoft.com/office/drawing/2014/main" id="{093A028E-A396-3C55-369B-890C9690BDE2}"/>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6EABA5-5156-457B-F6D0-647DAC302378}"/>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375589D-7376-D30F-E028-0EAB8CB146FC}"/>
              </a:ext>
            </a:extLst>
          </p:cNvPr>
          <p:cNvCxnSpPr>
            <a:cxnSpLocks/>
          </p:cNvCxnSpPr>
          <p:nvPr/>
        </p:nvCxnSpPr>
        <p:spPr>
          <a:xfrm>
            <a:off x="11633406" y="2214514"/>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CE488C4-0E9D-FD15-C870-801DF18C6616}"/>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cxnSp>
        <p:nvCxnSpPr>
          <p:cNvPr id="26" name="Straight Connector 25">
            <a:extLst>
              <a:ext uri="{FF2B5EF4-FFF2-40B4-BE49-F238E27FC236}">
                <a16:creationId xmlns:a16="http://schemas.microsoft.com/office/drawing/2014/main" id="{C283E035-10A6-263A-E6DD-68563242CCA8}"/>
              </a:ext>
            </a:extLst>
          </p:cNvPr>
          <p:cNvCxnSpPr>
            <a:cxnSpLocks/>
          </p:cNvCxnSpPr>
          <p:nvPr/>
        </p:nvCxnSpPr>
        <p:spPr>
          <a:xfrm>
            <a:off x="11073140" y="1699042"/>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C159FBB-FC82-C337-284D-68D6B1FB4D4C}"/>
              </a:ext>
            </a:extLst>
          </p:cNvPr>
          <p:cNvCxnSpPr>
            <a:cxnSpLocks/>
          </p:cNvCxnSpPr>
          <p:nvPr/>
        </p:nvCxnSpPr>
        <p:spPr>
          <a:xfrm>
            <a:off x="11260592" y="1697335"/>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05E024-35FD-9582-CE96-1EF5CEEB2D3E}"/>
              </a:ext>
            </a:extLst>
          </p:cNvPr>
          <p:cNvSpPr txBox="1"/>
          <p:nvPr/>
        </p:nvSpPr>
        <p:spPr>
          <a:xfrm>
            <a:off x="10745567" y="155412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0.9</a:t>
            </a:r>
            <a:endParaRPr lang="en-NO" sz="1050" dirty="0"/>
          </a:p>
        </p:txBody>
      </p:sp>
      <p:sp>
        <p:nvSpPr>
          <p:cNvPr id="29" name="TextBox 28">
            <a:extLst>
              <a:ext uri="{FF2B5EF4-FFF2-40B4-BE49-F238E27FC236}">
                <a16:creationId xmlns:a16="http://schemas.microsoft.com/office/drawing/2014/main" id="{913666FD-DF4C-D0D2-B2AA-8D5942A58FA5}"/>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spTree>
    <p:extLst>
      <p:ext uri="{BB962C8B-B14F-4D97-AF65-F5344CB8AC3E}">
        <p14:creationId xmlns:p14="http://schemas.microsoft.com/office/powerpoint/2010/main" val="2095387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37F92-99BB-56FA-617B-80CDEA8C8262}"/>
              </a:ext>
            </a:extLst>
          </p:cNvPr>
          <p:cNvSpPr txBox="1"/>
          <p:nvPr/>
        </p:nvSpPr>
        <p:spPr>
          <a:xfrm>
            <a:off x="245935" y="169836"/>
            <a:ext cx="1646605"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Dog vs. Cat</a:t>
            </a:r>
          </a:p>
        </p:txBody>
      </p:sp>
      <p:sp>
        <p:nvSpPr>
          <p:cNvPr id="63" name="Rounded Rectangle 62">
            <a:extLst>
              <a:ext uri="{FF2B5EF4-FFF2-40B4-BE49-F238E27FC236}">
                <a16:creationId xmlns:a16="http://schemas.microsoft.com/office/drawing/2014/main" id="{319A8BDB-11CF-5259-122F-A6036F606C03}"/>
              </a:ext>
            </a:extLst>
          </p:cNvPr>
          <p:cNvSpPr/>
          <p:nvPr/>
        </p:nvSpPr>
        <p:spPr>
          <a:xfrm>
            <a:off x="9303491" y="161983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64" name="Straight Arrow Connector 63">
            <a:extLst>
              <a:ext uri="{FF2B5EF4-FFF2-40B4-BE49-F238E27FC236}">
                <a16:creationId xmlns:a16="http://schemas.microsoft.com/office/drawing/2014/main" id="{69CDBE15-337C-1988-60FD-EB06F294E9EC}"/>
              </a:ext>
            </a:extLst>
          </p:cNvPr>
          <p:cNvCxnSpPr>
            <a:endCxn id="63" idx="1"/>
          </p:cNvCxnSpPr>
          <p:nvPr/>
        </p:nvCxnSpPr>
        <p:spPr>
          <a:xfrm>
            <a:off x="8879541"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BF3DFA-40C4-6414-6570-D53083B7212F}"/>
              </a:ext>
            </a:extLst>
          </p:cNvPr>
          <p:cNvCxnSpPr/>
          <p:nvPr/>
        </p:nvCxnSpPr>
        <p:spPr>
          <a:xfrm>
            <a:off x="10301018" y="195532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403BD6-4051-47D7-A35F-64EFBB653696}"/>
              </a:ext>
            </a:extLst>
          </p:cNvPr>
          <p:cNvCxnSpPr>
            <a:cxnSpLocks/>
          </p:cNvCxnSpPr>
          <p:nvPr/>
        </p:nvCxnSpPr>
        <p:spPr>
          <a:xfrm>
            <a:off x="11073140" y="232728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79382D-604D-4338-B9C9-DF8E6BE90EBD}"/>
              </a:ext>
            </a:extLst>
          </p:cNvPr>
          <p:cNvCxnSpPr>
            <a:cxnSpLocks/>
          </p:cNvCxnSpPr>
          <p:nvPr/>
        </p:nvCxnSpPr>
        <p:spPr>
          <a:xfrm flipV="1">
            <a:off x="11073140" y="146368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69B6EC-996A-D771-4118-D07AF70A7069}"/>
              </a:ext>
            </a:extLst>
          </p:cNvPr>
          <p:cNvCxnSpPr>
            <a:cxnSpLocks/>
          </p:cNvCxnSpPr>
          <p:nvPr/>
        </p:nvCxnSpPr>
        <p:spPr>
          <a:xfrm>
            <a:off x="11260592" y="2107510"/>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C06A64-4CEA-71BE-1AE9-F42393CE423D}"/>
              </a:ext>
            </a:extLst>
          </p:cNvPr>
          <p:cNvSpPr txBox="1"/>
          <p:nvPr/>
        </p:nvSpPr>
        <p:spPr>
          <a:xfrm>
            <a:off x="9303491" y="782327"/>
            <a:ext cx="1093110"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Inference</a:t>
            </a:r>
          </a:p>
        </p:txBody>
      </p:sp>
      <p:sp>
        <p:nvSpPr>
          <p:cNvPr id="71" name="TextBox 70">
            <a:extLst>
              <a:ext uri="{FF2B5EF4-FFF2-40B4-BE49-F238E27FC236}">
                <a16:creationId xmlns:a16="http://schemas.microsoft.com/office/drawing/2014/main" id="{0EC54B95-8733-A13F-88CC-5A8D7089F5AB}"/>
              </a:ext>
            </a:extLst>
          </p:cNvPr>
          <p:cNvSpPr txBox="1"/>
          <p:nvPr/>
        </p:nvSpPr>
        <p:spPr>
          <a:xfrm>
            <a:off x="1149443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Dog</a:t>
            </a:r>
            <a:endParaRPr lang="en-NO" sz="1050" dirty="0"/>
          </a:p>
        </p:txBody>
      </p:sp>
      <p:cxnSp>
        <p:nvCxnSpPr>
          <p:cNvPr id="74" name="Straight Connector 73">
            <a:extLst>
              <a:ext uri="{FF2B5EF4-FFF2-40B4-BE49-F238E27FC236}">
                <a16:creationId xmlns:a16="http://schemas.microsoft.com/office/drawing/2014/main" id="{E2E5A19C-35E6-5504-9BCE-A1D106E31A81}"/>
              </a:ext>
            </a:extLst>
          </p:cNvPr>
          <p:cNvCxnSpPr>
            <a:cxnSpLocks/>
          </p:cNvCxnSpPr>
          <p:nvPr/>
        </p:nvCxnSpPr>
        <p:spPr>
          <a:xfrm>
            <a:off x="11073140" y="1806618"/>
            <a:ext cx="61031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EE4363-7151-08BC-7F2B-8656125C0272}"/>
              </a:ext>
            </a:extLst>
          </p:cNvPr>
          <p:cNvCxnSpPr>
            <a:cxnSpLocks/>
          </p:cNvCxnSpPr>
          <p:nvPr/>
        </p:nvCxnSpPr>
        <p:spPr>
          <a:xfrm>
            <a:off x="11633406" y="1805991"/>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8D15B2-EB85-E79D-C6D2-D2C4111F84A8}"/>
              </a:ext>
            </a:extLst>
          </p:cNvPr>
          <p:cNvSpPr txBox="1"/>
          <p:nvPr/>
        </p:nvSpPr>
        <p:spPr>
          <a:xfrm>
            <a:off x="11122492" y="2283740"/>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Cat</a:t>
            </a:r>
            <a:endParaRPr lang="en-NO" sz="1050" dirty="0"/>
          </a:p>
        </p:txBody>
      </p:sp>
      <p:sp>
        <p:nvSpPr>
          <p:cNvPr id="78" name="TextBox 77">
            <a:extLst>
              <a:ext uri="{FF2B5EF4-FFF2-40B4-BE49-F238E27FC236}">
                <a16:creationId xmlns:a16="http://schemas.microsoft.com/office/drawing/2014/main" id="{B032B526-E832-5D15-C2D2-90898603A60A}"/>
              </a:ext>
            </a:extLst>
          </p:cNvPr>
          <p:cNvSpPr txBox="1"/>
          <p:nvPr/>
        </p:nvSpPr>
        <p:spPr>
          <a:xfrm>
            <a:off x="10714831" y="1669389"/>
            <a:ext cx="650471" cy="261610"/>
          </a:xfrm>
          <a:prstGeom prst="rect">
            <a:avLst/>
          </a:prstGeom>
          <a:noFill/>
        </p:spPr>
        <p:txBody>
          <a:bodyPr wrap="square">
            <a:spAutoFit/>
          </a:bodyPr>
          <a:lstStyle/>
          <a:p>
            <a:r>
              <a:rPr lang="en-NO" sz="1050" dirty="0">
                <a:latin typeface="Times New Roman" panose="02020603050405020304" pitchFamily="18" charset="0"/>
                <a:cs typeface="Times New Roman" panose="02020603050405020304" pitchFamily="18" charset="0"/>
              </a:rPr>
              <a:t>0.75</a:t>
            </a:r>
            <a:endParaRPr lang="en-NO" sz="105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8138B9-8AAE-4546-2C3E-1C15A7C8EE11}"/>
                  </a:ext>
                </a:extLst>
              </p:cNvPr>
              <p:cNvSpPr txBox="1"/>
              <p:nvPr/>
            </p:nvSpPr>
            <p:spPr>
              <a:xfrm>
                <a:off x="2266219" y="6125628"/>
                <a:ext cx="5341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1" i="1">
                              <a:latin typeface="Cambria Math" panose="02040503050406030204" pitchFamily="18" charset="0"/>
                            </a:rPr>
                            <m:t>𝒙</m:t>
                          </m:r>
                          <m:r>
                            <a:rPr lang="nb-NO" b="0" i="1" smtClean="0">
                              <a:latin typeface="Cambria Math" panose="02040503050406030204" pitchFamily="18" charset="0"/>
                            </a:rPr>
                            <m:t>;</m:t>
                          </m:r>
                          <m:r>
                            <a:rPr lang="nb-NO" b="0" i="1" smtClean="0">
                              <a:latin typeface="Cambria Math" panose="02040503050406030204" pitchFamily="18" charset="0"/>
                            </a:rPr>
                            <m:t>𝑤</m:t>
                          </m:r>
                        </m:e>
                      </m:d>
                      <m:r>
                        <a:rPr lang="nb-NO" b="0" i="1" smtClean="0">
                          <a:latin typeface="Cambria Math" panose="02040503050406030204" pitchFamily="18" charset="0"/>
                        </a:rPr>
                        <m:t>=</m:t>
                      </m:r>
                      <m:r>
                        <a:rPr lang="nb-NO" b="1" i="1">
                          <a:latin typeface="Cambria Math" panose="02040503050406030204" pitchFamily="18" charset="0"/>
                          <a:ea typeface="Cambria Math" panose="02040503050406030204" pitchFamily="18" charset="0"/>
                        </a:rPr>
                        <m:t>𝛔</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m:t>
                              </m:r>
                            </m:sub>
                          </m:sSub>
                          <m:d>
                            <m:dPr>
                              <m:ctrlPr>
                                <a:rPr lang="nb-NO" b="0" i="1" smtClean="0">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𝟏</m:t>
                                  </m:r>
                                </m:sub>
                              </m:sSub>
                              <m:r>
                                <a:rPr lang="nb-NO" b="1" i="1">
                                  <a:latin typeface="Cambria Math" panose="02040503050406030204" pitchFamily="18" charset="0"/>
                                  <a:ea typeface="Cambria Math" panose="02040503050406030204" pitchFamily="18" charset="0"/>
                                </a:rPr>
                                <m:t>𝝆</m:t>
                              </m:r>
                              <m:d>
                                <m:dPr>
                                  <m:ctrlPr>
                                    <a:rPr lang="nb-NO" i="1">
                                      <a:latin typeface="Cambria Math" panose="02040503050406030204" pitchFamily="18" charset="0"/>
                                    </a:rPr>
                                  </m:ctrlPr>
                                </m:dPr>
                                <m:e>
                                  <m:sSub>
                                    <m:sSubPr>
                                      <m:ctrlPr>
                                        <a:rPr lang="nb-NO" b="1" i="1" smtClean="0">
                                          <a:latin typeface="Cambria Math" panose="02040503050406030204" pitchFamily="18" charset="0"/>
                                        </a:rPr>
                                      </m:ctrlPr>
                                    </m:sSubPr>
                                    <m:e>
                                      <m:r>
                                        <a:rPr lang="nb-NO" b="1" i="1" smtClean="0">
                                          <a:latin typeface="Cambria Math" panose="02040503050406030204" pitchFamily="18" charset="0"/>
                                        </a:rPr>
                                        <m:t>𝒘</m:t>
                                      </m:r>
                                    </m:e>
                                    <m:sub>
                                      <m:r>
                                        <a:rPr lang="nb-NO" b="1" i="1" smtClean="0">
                                          <a:latin typeface="Cambria Math" panose="02040503050406030204" pitchFamily="18" charset="0"/>
                                        </a:rPr>
                                        <m:t>𝟎</m:t>
                                      </m:r>
                                    </m:sub>
                                  </m:sSub>
                                  <m:r>
                                    <a:rPr lang="nb-NO" b="1" i="1">
                                      <a:latin typeface="Cambria Math" panose="02040503050406030204" pitchFamily="18" charset="0"/>
                                      <a:ea typeface="Cambria Math" panose="02040503050406030204" pitchFamily="18" charset="0"/>
                                    </a:rPr>
                                    <m:t>𝒙</m:t>
                                  </m:r>
                                  <m:r>
                                    <a:rPr lang="nb-NO" b="1" i="1" smtClean="0">
                                      <a:latin typeface="Cambria Math" panose="02040503050406030204" pitchFamily="18" charset="0"/>
                                      <a:ea typeface="Cambria Math" panose="02040503050406030204" pitchFamily="18" charset="0"/>
                                    </a:rPr>
                                    <m:t>+</m:t>
                                  </m:r>
                                  <m:sSub>
                                    <m:sSubPr>
                                      <m:ctrlPr>
                                        <a:rPr lang="nb-NO" b="1" i="1" smtClean="0">
                                          <a:latin typeface="Cambria Math" panose="02040503050406030204" pitchFamily="18" charset="0"/>
                                          <a:ea typeface="Cambria Math" panose="02040503050406030204" pitchFamily="18" charset="0"/>
                                        </a:rPr>
                                      </m:ctrlPr>
                                    </m:sSubPr>
                                    <m:e>
                                      <m:r>
                                        <a:rPr lang="nb-NO" b="1" i="1" smtClean="0">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𝟎</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𝟏</m:t>
                                  </m:r>
                                </m:sub>
                              </m:sSub>
                            </m:e>
                          </m:d>
                          <m:r>
                            <a:rPr lang="nb-NO" b="1" i="1">
                              <a:latin typeface="Cambria Math" panose="02040503050406030204" pitchFamily="18" charset="0"/>
                              <a:ea typeface="Cambria Math" panose="02040503050406030204" pitchFamily="18" charset="0"/>
                            </a:rPr>
                            <m:t>+</m:t>
                          </m:r>
                          <m:sSub>
                            <m:sSubPr>
                              <m:ctrlPr>
                                <a:rPr lang="nb-NO" b="1" i="1">
                                  <a:latin typeface="Cambria Math" panose="02040503050406030204" pitchFamily="18" charset="0"/>
                                  <a:ea typeface="Cambria Math" panose="02040503050406030204" pitchFamily="18" charset="0"/>
                                </a:rPr>
                              </m:ctrlPr>
                            </m:sSubPr>
                            <m:e>
                              <m:r>
                                <a:rPr lang="nb-NO" b="1" i="1">
                                  <a:latin typeface="Cambria Math" panose="02040503050406030204" pitchFamily="18" charset="0"/>
                                  <a:ea typeface="Cambria Math" panose="02040503050406030204" pitchFamily="18" charset="0"/>
                                </a:rPr>
                                <m:t>𝒃</m:t>
                              </m:r>
                            </m:e>
                            <m:sub>
                              <m:r>
                                <a:rPr lang="nb-NO" b="1" i="1" smtClean="0">
                                  <a:latin typeface="Cambria Math" panose="02040503050406030204" pitchFamily="18" charset="0"/>
                                  <a:ea typeface="Cambria Math" panose="02040503050406030204" pitchFamily="18" charset="0"/>
                                </a:rPr>
                                <m:t>𝟐</m:t>
                              </m:r>
                            </m:sub>
                          </m:sSub>
                        </m:e>
                      </m:d>
                      <m:r>
                        <a:rPr lang="nb-NO" b="0" i="1" smtClean="0">
                          <a:latin typeface="Cambria Math" panose="02040503050406030204" pitchFamily="18" charset="0"/>
                        </a:rPr>
                        <m:t>→</m:t>
                      </m:r>
                      <m:r>
                        <a:rPr lang="nb-NO" b="0" i="1" smtClean="0">
                          <a:latin typeface="Cambria Math" panose="02040503050406030204" pitchFamily="18" charset="0"/>
                        </a:rPr>
                        <m:t>𝐿</m:t>
                      </m:r>
                      <m:d>
                        <m:dPr>
                          <m:ctrlPr>
                            <a:rPr lang="nb-NO" b="0" i="1" smtClean="0">
                              <a:latin typeface="Cambria Math" panose="02040503050406030204" pitchFamily="18" charset="0"/>
                            </a:rPr>
                          </m:ctrlPr>
                        </m:dPr>
                        <m:e>
                          <m:r>
                            <a:rPr lang="nb-NO" b="0" i="1" smtClean="0">
                              <a:latin typeface="Cambria Math" panose="02040503050406030204" pitchFamily="18" charset="0"/>
                            </a:rPr>
                            <m:t>𝑤</m:t>
                          </m:r>
                        </m:e>
                      </m:d>
                    </m:oMath>
                  </m:oMathPara>
                </a14:m>
                <a:endParaRPr lang="en-NO" dirty="0"/>
              </a:p>
            </p:txBody>
          </p:sp>
        </mc:Choice>
        <mc:Fallback xmlns="">
          <p:sp>
            <p:nvSpPr>
              <p:cNvPr id="12" name="TextBox 11">
                <a:extLst>
                  <a:ext uri="{FF2B5EF4-FFF2-40B4-BE49-F238E27FC236}">
                    <a16:creationId xmlns:a16="http://schemas.microsoft.com/office/drawing/2014/main" id="{548138B9-8AAE-4546-2C3E-1C15A7C8EE11}"/>
                  </a:ext>
                </a:extLst>
              </p:cNvPr>
              <p:cNvSpPr txBox="1">
                <a:spLocks noRot="1" noChangeAspect="1" noMove="1" noResize="1" noEditPoints="1" noAdjustHandles="1" noChangeArrowheads="1" noChangeShapeType="1" noTextEdit="1"/>
              </p:cNvSpPr>
              <p:nvPr/>
            </p:nvSpPr>
            <p:spPr>
              <a:xfrm>
                <a:off x="2266219" y="6125628"/>
                <a:ext cx="5341399" cy="276999"/>
              </a:xfrm>
              <a:prstGeom prst="rect">
                <a:avLst/>
              </a:prstGeom>
              <a:blipFill>
                <a:blip r:embed="rId2"/>
                <a:stretch>
                  <a:fillRect l="-948" b="-39130"/>
                </a:stretch>
              </a:blipFill>
            </p:spPr>
            <p:txBody>
              <a:bodyPr/>
              <a:lstStyle/>
              <a:p>
                <a:r>
                  <a:rPr lang="en-NO">
                    <a:noFill/>
                  </a:rPr>
                  <a:t> </a:t>
                </a:r>
              </a:p>
            </p:txBody>
          </p:sp>
        </mc:Fallback>
      </mc:AlternateContent>
      <p:cxnSp>
        <p:nvCxnSpPr>
          <p:cNvPr id="23" name="Straight Arrow Connector 22">
            <a:extLst>
              <a:ext uri="{FF2B5EF4-FFF2-40B4-BE49-F238E27FC236}">
                <a16:creationId xmlns:a16="http://schemas.microsoft.com/office/drawing/2014/main" id="{56B53F23-E77F-384A-427B-AE9188B781E1}"/>
              </a:ext>
            </a:extLst>
          </p:cNvPr>
          <p:cNvCxnSpPr>
            <a:cxnSpLocks/>
          </p:cNvCxnSpPr>
          <p:nvPr/>
        </p:nvCxnSpPr>
        <p:spPr>
          <a:xfrm>
            <a:off x="8920649" y="6435160"/>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61BF3D-1FCE-648D-5D80-A176A46D6926}"/>
              </a:ext>
            </a:extLst>
          </p:cNvPr>
          <p:cNvCxnSpPr>
            <a:cxnSpLocks/>
          </p:cNvCxnSpPr>
          <p:nvPr/>
        </p:nvCxnSpPr>
        <p:spPr>
          <a:xfrm flipV="1">
            <a:off x="8920649" y="4776186"/>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591375-5FFD-CEA9-5D0E-7AE8D78B48F3}"/>
                  </a:ext>
                </a:extLst>
              </p:cNvPr>
              <p:cNvSpPr txBox="1"/>
              <p:nvPr/>
            </p:nvSpPr>
            <p:spPr>
              <a:xfrm>
                <a:off x="8151058" y="5236341"/>
                <a:ext cx="8603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𝐿</m:t>
                      </m:r>
                    </m:oMath>
                  </m:oMathPara>
                </a14:m>
                <a:endParaRPr lang="en-NO" dirty="0"/>
              </a:p>
            </p:txBody>
          </p:sp>
        </mc:Choice>
        <mc:Fallback xmlns="">
          <p:sp>
            <p:nvSpPr>
              <p:cNvPr id="38" name="TextBox 37">
                <a:extLst>
                  <a:ext uri="{FF2B5EF4-FFF2-40B4-BE49-F238E27FC236}">
                    <a16:creationId xmlns:a16="http://schemas.microsoft.com/office/drawing/2014/main" id="{93591375-5FFD-CEA9-5D0E-7AE8D78B48F3}"/>
                  </a:ext>
                </a:extLst>
              </p:cNvPr>
              <p:cNvSpPr txBox="1">
                <a:spLocks noRot="1" noChangeAspect="1" noMove="1" noResize="1" noEditPoints="1" noAdjustHandles="1" noChangeArrowheads="1" noChangeShapeType="1" noTextEdit="1"/>
              </p:cNvSpPr>
              <p:nvPr/>
            </p:nvSpPr>
            <p:spPr>
              <a:xfrm>
                <a:off x="8151058" y="5236341"/>
                <a:ext cx="860396" cy="369332"/>
              </a:xfrm>
              <a:prstGeom prst="rect">
                <a:avLst/>
              </a:prstGeom>
              <a:blipFill>
                <a:blip r:embed="rId3"/>
                <a:stretch>
                  <a:fillRect/>
                </a:stretch>
              </a:blipFill>
            </p:spPr>
            <p:txBody>
              <a:bodyPr/>
              <a:lstStyle/>
              <a:p>
                <a:r>
                  <a:rPr lang="en-NO">
                    <a:noFill/>
                  </a:rPr>
                  <a:t> </a:t>
                </a:r>
              </a:p>
            </p:txBody>
          </p:sp>
        </mc:Fallback>
      </mc:AlternateContent>
      <p:sp>
        <p:nvSpPr>
          <p:cNvPr id="40" name="Freeform 39">
            <a:extLst>
              <a:ext uri="{FF2B5EF4-FFF2-40B4-BE49-F238E27FC236}">
                <a16:creationId xmlns:a16="http://schemas.microsoft.com/office/drawing/2014/main" id="{C681F415-4E24-669D-EE07-03D961C84216}"/>
              </a:ext>
            </a:extLst>
          </p:cNvPr>
          <p:cNvSpPr/>
          <p:nvPr/>
        </p:nvSpPr>
        <p:spPr>
          <a:xfrm>
            <a:off x="9222928" y="5023601"/>
            <a:ext cx="2201662" cy="1035192"/>
          </a:xfrm>
          <a:custGeom>
            <a:avLst/>
            <a:gdLst>
              <a:gd name="connsiteX0" fmla="*/ 0 w 2201662"/>
              <a:gd name="connsiteY0" fmla="*/ 213065 h 1035192"/>
              <a:gd name="connsiteX1" fmla="*/ 213064 w 2201662"/>
              <a:gd name="connsiteY1" fmla="*/ 905523 h 1035192"/>
              <a:gd name="connsiteX2" fmla="*/ 408373 w 2201662"/>
              <a:gd name="connsiteY2" fmla="*/ 1029810 h 1035192"/>
              <a:gd name="connsiteX3" fmla="*/ 719091 w 2201662"/>
              <a:gd name="connsiteY3" fmla="*/ 825624 h 1035192"/>
              <a:gd name="connsiteX4" fmla="*/ 976544 w 2201662"/>
              <a:gd name="connsiteY4" fmla="*/ 861134 h 1035192"/>
              <a:gd name="connsiteX5" fmla="*/ 1367161 w 2201662"/>
              <a:gd name="connsiteY5" fmla="*/ 577049 h 1035192"/>
              <a:gd name="connsiteX6" fmla="*/ 1677880 w 2201662"/>
              <a:gd name="connsiteY6" fmla="*/ 816746 h 1035192"/>
              <a:gd name="connsiteX7" fmla="*/ 2201662 w 2201662"/>
              <a:gd name="connsiteY7" fmla="*/ 0 h 10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1662" h="1035192">
                <a:moveTo>
                  <a:pt x="0" y="213065"/>
                </a:moveTo>
                <a:cubicBezTo>
                  <a:pt x="72501" y="491232"/>
                  <a:pt x="145002" y="769399"/>
                  <a:pt x="213064" y="905523"/>
                </a:cubicBezTo>
                <a:cubicBezTo>
                  <a:pt x="281126" y="1041647"/>
                  <a:pt x="324035" y="1043127"/>
                  <a:pt x="408373" y="1029810"/>
                </a:cubicBezTo>
                <a:cubicBezTo>
                  <a:pt x="492711" y="1016493"/>
                  <a:pt x="624396" y="853737"/>
                  <a:pt x="719091" y="825624"/>
                </a:cubicBezTo>
                <a:cubicBezTo>
                  <a:pt x="813786" y="797511"/>
                  <a:pt x="868532" y="902563"/>
                  <a:pt x="976544" y="861134"/>
                </a:cubicBezTo>
                <a:cubicBezTo>
                  <a:pt x="1084556" y="819705"/>
                  <a:pt x="1250272" y="584447"/>
                  <a:pt x="1367161" y="577049"/>
                </a:cubicBezTo>
                <a:cubicBezTo>
                  <a:pt x="1484050" y="569651"/>
                  <a:pt x="1538797" y="912921"/>
                  <a:pt x="1677880" y="816746"/>
                </a:cubicBezTo>
                <a:cubicBezTo>
                  <a:pt x="1816963" y="720571"/>
                  <a:pt x="2009312" y="360285"/>
                  <a:pt x="2201662" y="0"/>
                </a:cubicBez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5" name="Oval 44">
            <a:extLst>
              <a:ext uri="{FF2B5EF4-FFF2-40B4-BE49-F238E27FC236}">
                <a16:creationId xmlns:a16="http://schemas.microsoft.com/office/drawing/2014/main" id="{215D5467-93DA-8234-4791-797DC8073F56}"/>
              </a:ext>
            </a:extLst>
          </p:cNvPr>
          <p:cNvSpPr/>
          <p:nvPr/>
        </p:nvSpPr>
        <p:spPr>
          <a:xfrm>
            <a:off x="10802790" y="5790235"/>
            <a:ext cx="102352" cy="100416"/>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48" name="Graphic 47" descr="Dog with solid fill">
            <a:extLst>
              <a:ext uri="{FF2B5EF4-FFF2-40B4-BE49-F238E27FC236}">
                <a16:creationId xmlns:a16="http://schemas.microsoft.com/office/drawing/2014/main" id="{FEBDAB73-A2B0-E169-F729-28D524FD9B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833" y="1511256"/>
            <a:ext cx="914400" cy="914400"/>
          </a:xfrm>
          <a:prstGeom prst="rect">
            <a:avLst/>
          </a:prstGeom>
        </p:spPr>
      </p:pic>
      <p:pic>
        <p:nvPicPr>
          <p:cNvPr id="49" name="Graphic 48" descr="Puppy 2 with solid fill">
            <a:extLst>
              <a:ext uri="{FF2B5EF4-FFF2-40B4-BE49-F238E27FC236}">
                <a16:creationId xmlns:a16="http://schemas.microsoft.com/office/drawing/2014/main" id="{43B01BBE-0E26-4F26-96E1-82BE2D8B82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8833" y="4365990"/>
            <a:ext cx="914400" cy="914400"/>
          </a:xfrm>
          <a:prstGeom prst="rect">
            <a:avLst/>
          </a:prstGeom>
        </p:spPr>
      </p:pic>
      <p:pic>
        <p:nvPicPr>
          <p:cNvPr id="50" name="Graphic 49" descr="Puppy with solid fill">
            <a:extLst>
              <a:ext uri="{FF2B5EF4-FFF2-40B4-BE49-F238E27FC236}">
                <a16:creationId xmlns:a16="http://schemas.microsoft.com/office/drawing/2014/main" id="{8A12C1CE-95E0-1CB5-A26F-1E119CDC2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833" y="2425656"/>
            <a:ext cx="914400" cy="914400"/>
          </a:xfrm>
          <a:prstGeom prst="rect">
            <a:avLst/>
          </a:prstGeom>
        </p:spPr>
      </p:pic>
      <p:pic>
        <p:nvPicPr>
          <p:cNvPr id="51" name="Graphic 50" descr="Cat with solid fill">
            <a:extLst>
              <a:ext uri="{FF2B5EF4-FFF2-40B4-BE49-F238E27FC236}">
                <a16:creationId xmlns:a16="http://schemas.microsoft.com/office/drawing/2014/main" id="{914618D5-3FE8-EBC1-40AC-13A25C8D12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908" y="3580856"/>
            <a:ext cx="743280" cy="743280"/>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C535559-ECAB-6596-6DF0-29048022D5FA}"/>
                  </a:ext>
                </a:extLst>
              </p:cNvPr>
              <p:cNvSpPr txBox="1"/>
              <p:nvPr/>
            </p:nvSpPr>
            <p:spPr>
              <a:xfrm rot="5400000">
                <a:off x="553399" y="5490862"/>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solidFill>
                            <a:schemeClr val="bg1"/>
                          </a:solidFill>
                          <a:latin typeface="Cambria Math" panose="02040503050406030204" pitchFamily="18" charset="0"/>
                        </a:rPr>
                        <m:t>…</m:t>
                      </m:r>
                    </m:oMath>
                  </m:oMathPara>
                </a14:m>
                <a:endParaRPr lang="en-NO" sz="2800" dirty="0">
                  <a:solidFill>
                    <a:schemeClr val="bg1"/>
                  </a:solidFill>
                </a:endParaRPr>
              </a:p>
            </p:txBody>
          </p:sp>
        </mc:Choice>
        <mc:Fallback xmlns="">
          <p:sp>
            <p:nvSpPr>
              <p:cNvPr id="52" name="TextBox 51">
                <a:extLst>
                  <a:ext uri="{FF2B5EF4-FFF2-40B4-BE49-F238E27FC236}">
                    <a16:creationId xmlns:a16="http://schemas.microsoft.com/office/drawing/2014/main" id="{FC535559-ECAB-6596-6DF0-29048022D5FA}"/>
                  </a:ext>
                </a:extLst>
              </p:cNvPr>
              <p:cNvSpPr txBox="1">
                <a:spLocks noRot="1" noChangeAspect="1" noMove="1" noResize="1" noEditPoints="1" noAdjustHandles="1" noChangeArrowheads="1" noChangeShapeType="1" noTextEdit="1"/>
              </p:cNvSpPr>
              <p:nvPr/>
            </p:nvSpPr>
            <p:spPr>
              <a:xfrm rot="5400000">
                <a:off x="553399" y="5490862"/>
                <a:ext cx="368691" cy="430887"/>
              </a:xfrm>
              <a:prstGeom prst="rect">
                <a:avLst/>
              </a:prstGeom>
              <a:blipFill>
                <a:blip r:embed="rId12"/>
                <a:stretch>
                  <a:fillRect/>
                </a:stretch>
              </a:blipFill>
            </p:spPr>
            <p:txBody>
              <a:bodyPr/>
              <a:lstStyle/>
              <a:p>
                <a:r>
                  <a:rPr lang="en-NO">
                    <a:noFill/>
                  </a:rPr>
                  <a:t> </a:t>
                </a:r>
              </a:p>
            </p:txBody>
          </p:sp>
        </mc:Fallback>
      </mc:AlternateContent>
      <p:sp>
        <p:nvSpPr>
          <p:cNvPr id="53" name="Rectangle 52">
            <a:extLst>
              <a:ext uri="{FF2B5EF4-FFF2-40B4-BE49-F238E27FC236}">
                <a16:creationId xmlns:a16="http://schemas.microsoft.com/office/drawing/2014/main" id="{5CB47C4A-F6E2-146B-9542-FE8B110DBDD1}"/>
              </a:ext>
            </a:extLst>
          </p:cNvPr>
          <p:cNvSpPr/>
          <p:nvPr/>
        </p:nvSpPr>
        <p:spPr>
          <a:xfrm>
            <a:off x="7805742" y="1470547"/>
            <a:ext cx="1023789" cy="980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54" name="Graphic 53" descr="Kitten with solid fill">
            <a:extLst>
              <a:ext uri="{FF2B5EF4-FFF2-40B4-BE49-F238E27FC236}">
                <a16:creationId xmlns:a16="http://schemas.microsoft.com/office/drawing/2014/main" id="{8FD9C233-15B5-F21B-258E-C86FD01835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05742" y="1470547"/>
            <a:ext cx="914400" cy="914400"/>
          </a:xfrm>
          <a:prstGeom prst="rect">
            <a:avLst/>
          </a:prstGeom>
        </p:spPr>
      </p:pic>
      <p:sp>
        <p:nvSpPr>
          <p:cNvPr id="55" name="Rectangle 54">
            <a:extLst>
              <a:ext uri="{FF2B5EF4-FFF2-40B4-BE49-F238E27FC236}">
                <a16:creationId xmlns:a16="http://schemas.microsoft.com/office/drawing/2014/main" id="{2E387B8D-0E12-E857-23BB-38C27111449B}"/>
              </a:ext>
            </a:extLst>
          </p:cNvPr>
          <p:cNvSpPr/>
          <p:nvPr/>
        </p:nvSpPr>
        <p:spPr>
          <a:xfrm>
            <a:off x="7816340" y="1484896"/>
            <a:ext cx="997527" cy="952018"/>
          </a:xfrm>
          <a:prstGeom prst="rect">
            <a:avLst/>
          </a:prstGeom>
          <a:blipFill dpi="0" rotWithShape="1">
            <a:blip r:embed="rId15">
              <a:alphaModFix amt="27974"/>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38EDFE-B760-782B-F105-ED74B4FCE671}"/>
                  </a:ext>
                </a:extLst>
              </p:cNvPr>
              <p:cNvSpPr txBox="1"/>
              <p:nvPr/>
            </p:nvSpPr>
            <p:spPr>
              <a:xfrm>
                <a:off x="10055717" y="6442196"/>
                <a:ext cx="582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𝑤</m:t>
                      </m:r>
                    </m:oMath>
                  </m:oMathPara>
                </a14:m>
                <a:endParaRPr lang="en-NO" dirty="0"/>
              </a:p>
            </p:txBody>
          </p:sp>
        </mc:Choice>
        <mc:Fallback xmlns="">
          <p:sp>
            <p:nvSpPr>
              <p:cNvPr id="3" name="TextBox 2">
                <a:extLst>
                  <a:ext uri="{FF2B5EF4-FFF2-40B4-BE49-F238E27FC236}">
                    <a16:creationId xmlns:a16="http://schemas.microsoft.com/office/drawing/2014/main" id="{5238EDFE-B760-782B-F105-ED74B4FCE671}"/>
                  </a:ext>
                </a:extLst>
              </p:cNvPr>
              <p:cNvSpPr txBox="1">
                <a:spLocks noRot="1" noChangeAspect="1" noMove="1" noResize="1" noEditPoints="1" noAdjustHandles="1" noChangeArrowheads="1" noChangeShapeType="1" noTextEdit="1"/>
              </p:cNvSpPr>
              <p:nvPr/>
            </p:nvSpPr>
            <p:spPr>
              <a:xfrm>
                <a:off x="10055717" y="6442196"/>
                <a:ext cx="582177" cy="369332"/>
              </a:xfrm>
              <a:prstGeom prst="rect">
                <a:avLst/>
              </a:prstGeom>
              <a:blipFill>
                <a:blip r:embed="rId16"/>
                <a:stretch>
                  <a:fillRect/>
                </a:stretch>
              </a:blipFill>
            </p:spPr>
            <p:txBody>
              <a:bodyPr/>
              <a:lstStyle/>
              <a:p>
                <a:r>
                  <a:rPr lang="en-NO">
                    <a:noFill/>
                  </a:rPr>
                  <a:t> </a:t>
                </a:r>
              </a:p>
            </p:txBody>
          </p:sp>
        </mc:Fallback>
      </mc:AlternateContent>
      <p:sp>
        <p:nvSpPr>
          <p:cNvPr id="13" name="Rounded Rectangle 12">
            <a:extLst>
              <a:ext uri="{FF2B5EF4-FFF2-40B4-BE49-F238E27FC236}">
                <a16:creationId xmlns:a16="http://schemas.microsoft.com/office/drawing/2014/main" id="{B03A8F9B-9526-605B-8301-488C64CCAB89}"/>
              </a:ext>
            </a:extLst>
          </p:cNvPr>
          <p:cNvSpPr/>
          <p:nvPr/>
        </p:nvSpPr>
        <p:spPr>
          <a:xfrm>
            <a:off x="1798312" y="1622463"/>
            <a:ext cx="997527" cy="6762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CNN</a:t>
            </a:r>
          </a:p>
        </p:txBody>
      </p:sp>
      <p:cxnSp>
        <p:nvCxnSpPr>
          <p:cNvPr id="14" name="Straight Arrow Connector 13">
            <a:extLst>
              <a:ext uri="{FF2B5EF4-FFF2-40B4-BE49-F238E27FC236}">
                <a16:creationId xmlns:a16="http://schemas.microsoft.com/office/drawing/2014/main" id="{BBF9A2B1-F635-233B-B04F-B46548A5B1FC}"/>
              </a:ext>
            </a:extLst>
          </p:cNvPr>
          <p:cNvCxnSpPr>
            <a:endCxn id="13" idx="1"/>
          </p:cNvCxnSpPr>
          <p:nvPr/>
        </p:nvCxnSpPr>
        <p:spPr>
          <a:xfrm>
            <a:off x="1374362" y="196058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4CABA3-5C42-93EA-E588-CA4A84AAB904}"/>
              </a:ext>
            </a:extLst>
          </p:cNvPr>
          <p:cNvCxnSpPr/>
          <p:nvPr/>
        </p:nvCxnSpPr>
        <p:spPr>
          <a:xfrm>
            <a:off x="2795839" y="1957955"/>
            <a:ext cx="4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5E39D-4425-4D24-62BE-E8DDE69C1C72}"/>
              </a:ext>
            </a:extLst>
          </p:cNvPr>
          <p:cNvSpPr txBox="1"/>
          <p:nvPr/>
        </p:nvSpPr>
        <p:spPr>
          <a:xfrm>
            <a:off x="3467067" y="1773289"/>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7" name="TextBox 16">
            <a:extLst>
              <a:ext uri="{FF2B5EF4-FFF2-40B4-BE49-F238E27FC236}">
                <a16:creationId xmlns:a16="http://schemas.microsoft.com/office/drawing/2014/main" id="{0A6C9BFD-5831-3453-C75D-D1EF63779CA8}"/>
              </a:ext>
            </a:extLst>
          </p:cNvPr>
          <p:cNvSpPr txBox="1"/>
          <p:nvPr/>
        </p:nvSpPr>
        <p:spPr>
          <a:xfrm>
            <a:off x="3467067" y="2756517"/>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sp>
        <p:nvSpPr>
          <p:cNvPr id="18" name="TextBox 17">
            <a:extLst>
              <a:ext uri="{FF2B5EF4-FFF2-40B4-BE49-F238E27FC236}">
                <a16:creationId xmlns:a16="http://schemas.microsoft.com/office/drawing/2014/main" id="{C79C3A2A-9DE8-98EA-3D1D-04A61BC0C028}"/>
              </a:ext>
            </a:extLst>
          </p:cNvPr>
          <p:cNvSpPr txBox="1"/>
          <p:nvPr/>
        </p:nvSpPr>
        <p:spPr>
          <a:xfrm>
            <a:off x="3467066" y="3739745"/>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Cat</a:t>
            </a:r>
            <a:endParaRPr lang="en-NO" dirty="0"/>
          </a:p>
        </p:txBody>
      </p:sp>
      <p:sp>
        <p:nvSpPr>
          <p:cNvPr id="22" name="TextBox 21">
            <a:extLst>
              <a:ext uri="{FF2B5EF4-FFF2-40B4-BE49-F238E27FC236}">
                <a16:creationId xmlns:a16="http://schemas.microsoft.com/office/drawing/2014/main" id="{DD8EB0F9-278F-6D0B-CF79-FEB36D48ACE9}"/>
              </a:ext>
            </a:extLst>
          </p:cNvPr>
          <p:cNvSpPr txBox="1"/>
          <p:nvPr/>
        </p:nvSpPr>
        <p:spPr>
          <a:xfrm>
            <a:off x="3467066" y="4674430"/>
            <a:ext cx="650471"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Dog</a:t>
            </a:r>
            <a:endParaRPr lang="en-NO" dirty="0"/>
          </a:p>
        </p:txBody>
      </p:sp>
      <p:cxnSp>
        <p:nvCxnSpPr>
          <p:cNvPr id="2" name="Straight Arrow Connector 1">
            <a:extLst>
              <a:ext uri="{FF2B5EF4-FFF2-40B4-BE49-F238E27FC236}">
                <a16:creationId xmlns:a16="http://schemas.microsoft.com/office/drawing/2014/main" id="{523BE822-EE17-1CE4-2EAE-C5FF3A77BBE8}"/>
              </a:ext>
            </a:extLst>
          </p:cNvPr>
          <p:cNvCxnSpPr/>
          <p:nvPr/>
        </p:nvCxnSpPr>
        <p:spPr>
          <a:xfrm flipV="1">
            <a:off x="3713259"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FAE1E1E-3C5B-05B3-0FA2-64A8F4AD5A10}"/>
              </a:ext>
            </a:extLst>
          </p:cNvPr>
          <p:cNvCxnSpPr/>
          <p:nvPr/>
        </p:nvCxnSpPr>
        <p:spPr>
          <a:xfrm flipV="1">
            <a:off x="4040588" y="5784132"/>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E46E346-5735-B265-056A-FA4D4C192FF1}"/>
              </a:ext>
            </a:extLst>
          </p:cNvPr>
          <p:cNvCxnSpPr/>
          <p:nvPr/>
        </p:nvCxnSpPr>
        <p:spPr>
          <a:xfrm flipV="1">
            <a:off x="4574651" y="5780599"/>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348BD5A-F81A-9C1B-B49F-A447C3255159}"/>
              </a:ext>
            </a:extLst>
          </p:cNvPr>
          <p:cNvCxnSpPr/>
          <p:nvPr/>
        </p:nvCxnSpPr>
        <p:spPr>
          <a:xfrm flipV="1">
            <a:off x="522003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C8D634D-06DA-72BF-6211-881D52211FFC}"/>
              </a:ext>
            </a:extLst>
          </p:cNvPr>
          <p:cNvCxnSpPr/>
          <p:nvPr/>
        </p:nvCxnSpPr>
        <p:spPr>
          <a:xfrm flipV="1">
            <a:off x="583471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05B66F-BCC0-353B-B895-C35C76C261CE}"/>
              </a:ext>
            </a:extLst>
          </p:cNvPr>
          <p:cNvCxnSpPr/>
          <p:nvPr/>
        </p:nvCxnSpPr>
        <p:spPr>
          <a:xfrm flipV="1">
            <a:off x="6449392" y="5772706"/>
            <a:ext cx="0" cy="30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F42ACF2A-D964-2C92-C1B6-478A19C92BE1}"/>
              </a:ext>
            </a:extLst>
          </p:cNvPr>
          <p:cNvSpPr/>
          <p:nvPr/>
        </p:nvSpPr>
        <p:spPr>
          <a:xfrm rot="5400000">
            <a:off x="4996236" y="4319564"/>
            <a:ext cx="167033" cy="27392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sp>
        <p:nvSpPr>
          <p:cNvPr id="11" name="TextBox 10">
            <a:extLst>
              <a:ext uri="{FF2B5EF4-FFF2-40B4-BE49-F238E27FC236}">
                <a16:creationId xmlns:a16="http://schemas.microsoft.com/office/drawing/2014/main" id="{429DD5D2-1EC5-595A-92EE-68476CC417C5}"/>
              </a:ext>
            </a:extLst>
          </p:cNvPr>
          <p:cNvSpPr txBox="1"/>
          <p:nvPr/>
        </p:nvSpPr>
        <p:spPr>
          <a:xfrm>
            <a:off x="4712291" y="5289533"/>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2</a:t>
            </a:r>
            <a:endParaRPr lang="en-NO" dirty="0"/>
          </a:p>
        </p:txBody>
      </p:sp>
    </p:spTree>
    <p:extLst>
      <p:ext uri="{BB962C8B-B14F-4D97-AF65-F5344CB8AC3E}">
        <p14:creationId xmlns:p14="http://schemas.microsoft.com/office/powerpoint/2010/main" val="1785430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extLst>
              <p:ext uri="{D42A27DB-BD31-4B8C-83A1-F6EECF244321}">
                <p14:modId xmlns:p14="http://schemas.microsoft.com/office/powerpoint/2010/main" val="249146687"/>
              </p:ext>
            </p:extLst>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4"/>
                <a:stretch>
                  <a:fillRect b="-3333"/>
                </a:stretch>
              </a:blipFill>
            </p:spPr>
            <p:txBody>
              <a:bodyPr/>
              <a:lstStyle/>
              <a:p>
                <a:r>
                  <a:rPr lang="en-NO">
                    <a:noFill/>
                  </a:rPr>
                  <a:t> </a:t>
                </a:r>
              </a:p>
            </p:txBody>
          </p:sp>
        </mc:Fallback>
      </mc:AlternateContent>
      <p:pic>
        <p:nvPicPr>
          <p:cNvPr id="32" name="Picture 31">
            <a:extLst>
              <a:ext uri="{FF2B5EF4-FFF2-40B4-BE49-F238E27FC236}">
                <a16:creationId xmlns:a16="http://schemas.microsoft.com/office/drawing/2014/main" id="{9D46F2E8-D070-59A8-CA33-F76166882E8E}"/>
              </a:ext>
            </a:extLst>
          </p:cNvPr>
          <p:cNvPicPr>
            <a:picLocks noChangeAspect="1"/>
          </p:cNvPicPr>
          <p:nvPr/>
        </p:nvPicPr>
        <p:blipFill>
          <a:blip r:embed="rId5"/>
          <a:stretch>
            <a:fillRect/>
          </a:stretch>
        </p:blipFill>
        <p:spPr>
          <a:xfrm rot="5400000">
            <a:off x="4035222" y="3965346"/>
            <a:ext cx="734123" cy="667867"/>
          </a:xfrm>
          <a:prstGeom prst="rect">
            <a:avLst/>
          </a:prstGeom>
        </p:spPr>
      </p:pic>
      <p:sp>
        <p:nvSpPr>
          <p:cNvPr id="41" name="TextBox 40">
            <a:extLst>
              <a:ext uri="{FF2B5EF4-FFF2-40B4-BE49-F238E27FC236}">
                <a16:creationId xmlns:a16="http://schemas.microsoft.com/office/drawing/2014/main" id="{1B973E37-7565-2E88-68EA-6DEF1DF7346E}"/>
              </a:ext>
            </a:extLst>
          </p:cNvPr>
          <p:cNvSpPr txBox="1"/>
          <p:nvPr/>
        </p:nvSpPr>
        <p:spPr>
          <a:xfrm>
            <a:off x="4050237" y="3276835"/>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p:cxnSp>
        <p:nvCxnSpPr>
          <p:cNvPr id="42" name="Straight Arrow Connector 41">
            <a:extLst>
              <a:ext uri="{FF2B5EF4-FFF2-40B4-BE49-F238E27FC236}">
                <a16:creationId xmlns:a16="http://schemas.microsoft.com/office/drawing/2014/main" id="{8314C94E-D2E3-E281-C12A-9E2DADD1DBB6}"/>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B595DD-99C7-73F1-7CB8-CEFAC4E66582}"/>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5C365C-C048-ED65-F298-34C922C0B5C6}"/>
              </a:ext>
            </a:extLst>
          </p:cNvPr>
          <p:cNvCxnSpPr>
            <a:cxnSpLocks/>
          </p:cNvCxnSpPr>
          <p:nvPr/>
        </p:nvCxnSpPr>
        <p:spPr>
          <a:xfrm>
            <a:off x="4617323" y="529014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CFCA9F-1A76-0299-FCA2-4B0A6E5AF0ED}"/>
              </a:ext>
            </a:extLst>
          </p:cNvPr>
          <p:cNvCxnSpPr>
            <a:cxnSpLocks/>
          </p:cNvCxnSpPr>
          <p:nvPr/>
        </p:nvCxnSpPr>
        <p:spPr>
          <a:xfrm>
            <a:off x="4244509" y="5760083"/>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3393F16-8386-D180-AD91-B21F5651E052}"/>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47" name="TextBox 46">
                <a:extLst>
                  <a:ext uri="{FF2B5EF4-FFF2-40B4-BE49-F238E27FC236}">
                    <a16:creationId xmlns:a16="http://schemas.microsoft.com/office/drawing/2014/main" id="{63393F16-8386-D180-AD91-B21F5651E052}"/>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6"/>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3ECC6E-8DCE-FFD1-BE18-060738596E3C}"/>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48" name="TextBox 47">
                <a:extLst>
                  <a:ext uri="{FF2B5EF4-FFF2-40B4-BE49-F238E27FC236}">
                    <a16:creationId xmlns:a16="http://schemas.microsoft.com/office/drawing/2014/main" id="{AB3ECC6E-8DCE-FFD1-BE18-060738596E3C}"/>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7"/>
                <a:stretch>
                  <a:fillRect r="-17391"/>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70DC5EC5-ADC1-BBA5-5F15-EB043473C3DE}"/>
              </a:ext>
            </a:extLst>
          </p:cNvPr>
          <p:cNvPicPr>
            <a:picLocks noChangeAspect="1"/>
          </p:cNvPicPr>
          <p:nvPr/>
        </p:nvPicPr>
        <p:blipFill>
          <a:blip r:embed="rId5"/>
          <a:stretch>
            <a:fillRect/>
          </a:stretch>
        </p:blipFill>
        <p:spPr>
          <a:xfrm rot="5400000">
            <a:off x="1704120" y="3974080"/>
            <a:ext cx="734123" cy="667867"/>
          </a:xfrm>
          <a:prstGeom prst="rect">
            <a:avLst/>
          </a:prstGeom>
        </p:spPr>
      </p:pic>
      <p:sp>
        <p:nvSpPr>
          <p:cNvPr id="3" name="TextBox 2">
            <a:extLst>
              <a:ext uri="{FF2B5EF4-FFF2-40B4-BE49-F238E27FC236}">
                <a16:creationId xmlns:a16="http://schemas.microsoft.com/office/drawing/2014/main" id="{908A8F53-CFEA-B0BE-01F7-8DF785B9CD21}"/>
              </a:ext>
            </a:extLst>
          </p:cNvPr>
          <p:cNvSpPr txBox="1"/>
          <p:nvPr/>
        </p:nvSpPr>
        <p:spPr>
          <a:xfrm>
            <a:off x="1719135" y="3285569"/>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942F111-AD99-A715-C17B-7BCCB64F44FA}"/>
                  </a:ext>
                </a:extLst>
              </p:cNvPr>
              <p:cNvSpPr txBox="1"/>
              <p:nvPr/>
            </p:nvSpPr>
            <p:spPr>
              <a:xfrm>
                <a:off x="5594035" y="5132644"/>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sz="2800" dirty="0"/>
              </a:p>
            </p:txBody>
          </p:sp>
        </mc:Choice>
        <mc:Fallback xmlns="">
          <p:sp>
            <p:nvSpPr>
              <p:cNvPr id="40" name="TextBox 39">
                <a:extLst>
                  <a:ext uri="{FF2B5EF4-FFF2-40B4-BE49-F238E27FC236}">
                    <a16:creationId xmlns:a16="http://schemas.microsoft.com/office/drawing/2014/main" id="{7942F111-AD99-A715-C17B-7BCCB64F44FA}"/>
                  </a:ext>
                </a:extLst>
              </p:cNvPr>
              <p:cNvSpPr txBox="1">
                <a:spLocks noRot="1" noChangeAspect="1" noMove="1" noResize="1" noEditPoints="1" noAdjustHandles="1" noChangeArrowheads="1" noChangeShapeType="1" noTextEdit="1"/>
              </p:cNvSpPr>
              <p:nvPr/>
            </p:nvSpPr>
            <p:spPr>
              <a:xfrm>
                <a:off x="5594035" y="5132644"/>
                <a:ext cx="368691" cy="430887"/>
              </a:xfrm>
              <a:prstGeom prst="rect">
                <a:avLst/>
              </a:prstGeom>
              <a:blipFill>
                <a:blip r:embed="rId8"/>
                <a:stretch>
                  <a:fillRect/>
                </a:stretch>
              </a:blipFill>
            </p:spPr>
            <p:txBody>
              <a:bodyPr/>
              <a:lstStyle/>
              <a:p>
                <a:r>
                  <a:rPr lang="en-NO">
                    <a:noFill/>
                  </a:rPr>
                  <a:t> </a:t>
                </a:r>
              </a:p>
            </p:txBody>
          </p:sp>
        </mc:Fallback>
      </mc:AlternateContent>
      <p:sp>
        <p:nvSpPr>
          <p:cNvPr id="52" name="TextBox 51">
            <a:extLst>
              <a:ext uri="{FF2B5EF4-FFF2-40B4-BE49-F238E27FC236}">
                <a16:creationId xmlns:a16="http://schemas.microsoft.com/office/drawing/2014/main" id="{478A8A65-3830-5036-78C6-D606AA748A8F}"/>
              </a:ext>
            </a:extLst>
          </p:cNvPr>
          <p:cNvSpPr txBox="1"/>
          <p:nvPr/>
        </p:nvSpPr>
        <p:spPr>
          <a:xfrm>
            <a:off x="5464142" y="4106359"/>
            <a:ext cx="5638082" cy="369332"/>
          </a:xfrm>
          <a:prstGeom prst="rect">
            <a:avLst/>
          </a:prstGeom>
          <a:noFill/>
        </p:spPr>
        <p:txBody>
          <a:bodyPr wrap="none" rtlCol="0">
            <a:spAutoFit/>
          </a:bodyPr>
          <a:lstStyle/>
          <a:p>
            <a:r>
              <a:rPr lang="en-NO" dirty="0"/>
              <a:t>100/1000/10000 …. </a:t>
            </a:r>
            <a:r>
              <a:rPr lang="en-GB" dirty="0"/>
              <a:t>P</a:t>
            </a:r>
            <a:r>
              <a:rPr lang="en-NO" dirty="0"/>
              <a:t>redictions from different NNs</a:t>
            </a:r>
          </a:p>
        </p:txBody>
      </p:sp>
      <p:cxnSp>
        <p:nvCxnSpPr>
          <p:cNvPr id="4" name="Straight Arrow Connector 3">
            <a:extLst>
              <a:ext uri="{FF2B5EF4-FFF2-40B4-BE49-F238E27FC236}">
                <a16:creationId xmlns:a16="http://schemas.microsoft.com/office/drawing/2014/main" id="{4D4F9995-B12B-9E21-6C19-664201998A83}"/>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19146C-3B81-2113-DCA1-C9EB661B3B7A}"/>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0FB407-0EC5-E888-5B27-5B0CECA1C4FE}"/>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47596F-ACCE-5376-8317-079FB02C8D6B}"/>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390486-49C0-C8F0-26BD-21068869DA1A}"/>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8" name="TextBox 7">
                <a:extLst>
                  <a:ext uri="{FF2B5EF4-FFF2-40B4-BE49-F238E27FC236}">
                    <a16:creationId xmlns:a16="http://schemas.microsoft.com/office/drawing/2014/main" id="{F2390486-49C0-C8F0-26BD-21068869DA1A}"/>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9"/>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3AFC9E-110A-8F2A-8149-C0912718D97A}"/>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9" name="TextBox 8">
                <a:extLst>
                  <a:ext uri="{FF2B5EF4-FFF2-40B4-BE49-F238E27FC236}">
                    <a16:creationId xmlns:a16="http://schemas.microsoft.com/office/drawing/2014/main" id="{D13AFC9E-110A-8F2A-8149-C0912718D97A}"/>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10"/>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4F7623-6E01-0FCD-53C4-7CE43AEF6B21}"/>
                  </a:ext>
                </a:extLst>
              </p:cNvPr>
              <p:cNvSpPr txBox="1"/>
              <p:nvPr/>
            </p:nvSpPr>
            <p:spPr>
              <a:xfrm>
                <a:off x="7010400" y="1954077"/>
                <a:ext cx="822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𝑃</m:t>
                      </m:r>
                    </m:oMath>
                  </m:oMathPara>
                </a14:m>
                <a:endParaRPr lang="en-NO" dirty="0"/>
              </a:p>
            </p:txBody>
          </p:sp>
        </mc:Choice>
        <mc:Fallback xmlns="">
          <p:sp>
            <p:nvSpPr>
              <p:cNvPr id="10" name="TextBox 9">
                <a:extLst>
                  <a:ext uri="{FF2B5EF4-FFF2-40B4-BE49-F238E27FC236}">
                    <a16:creationId xmlns:a16="http://schemas.microsoft.com/office/drawing/2014/main" id="{814F7623-6E01-0FCD-53C4-7CE43AEF6B21}"/>
                  </a:ext>
                </a:extLst>
              </p:cNvPr>
              <p:cNvSpPr txBox="1">
                <a:spLocks noRot="1" noChangeAspect="1" noMove="1" noResize="1" noEditPoints="1" noAdjustHandles="1" noChangeArrowheads="1" noChangeShapeType="1" noTextEdit="1"/>
              </p:cNvSpPr>
              <p:nvPr/>
            </p:nvSpPr>
            <p:spPr>
              <a:xfrm>
                <a:off x="7010400" y="1954077"/>
                <a:ext cx="822960" cy="369332"/>
              </a:xfrm>
              <a:prstGeom prst="rect">
                <a:avLst/>
              </a:prstGeom>
              <a:blipFill>
                <a:blip r:embed="rId11"/>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2F7695-E7D4-354B-2029-DBF04A86D319}"/>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2" name="TextBox 11">
                <a:extLst>
                  <a:ext uri="{FF2B5EF4-FFF2-40B4-BE49-F238E27FC236}">
                    <a16:creationId xmlns:a16="http://schemas.microsoft.com/office/drawing/2014/main" id="{4F2F7695-E7D4-354B-2029-DBF04A86D319}"/>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12"/>
                <a:stretch>
                  <a:fillRect l="-3883" r="-4854"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72B5E4-B527-BB91-CD0B-5BF5884B349D}"/>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4" name="TextBox 13">
                <a:extLst>
                  <a:ext uri="{FF2B5EF4-FFF2-40B4-BE49-F238E27FC236}">
                    <a16:creationId xmlns:a16="http://schemas.microsoft.com/office/drawing/2014/main" id="{6072B5E4-B527-BB91-CD0B-5BF5884B349D}"/>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13"/>
                <a:stretch>
                  <a:fillRect l="-3922" r="-5882" b="-39130"/>
                </a:stretch>
              </a:blipFill>
            </p:spPr>
            <p:txBody>
              <a:bodyPr/>
              <a:lstStyle/>
              <a:p>
                <a:r>
                  <a:rPr lang="en-NO">
                    <a:noFill/>
                  </a:rPr>
                  <a:t> </a:t>
                </a:r>
              </a:p>
            </p:txBody>
          </p:sp>
        </mc:Fallback>
      </mc:AlternateContent>
      <p:sp>
        <p:nvSpPr>
          <p:cNvPr id="15" name="TextBox 14">
            <a:extLst>
              <a:ext uri="{FF2B5EF4-FFF2-40B4-BE49-F238E27FC236}">
                <a16:creationId xmlns:a16="http://schemas.microsoft.com/office/drawing/2014/main" id="{E730DCBB-DCA0-841B-3A19-885CD30FD243}"/>
              </a:ext>
            </a:extLst>
          </p:cNvPr>
          <p:cNvSpPr txBox="1"/>
          <p:nvPr/>
        </p:nvSpPr>
        <p:spPr>
          <a:xfrm>
            <a:off x="1549179"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1</a:t>
            </a:r>
            <a:endParaRPr lang="en-NO" dirty="0"/>
          </a:p>
        </p:txBody>
      </p:sp>
      <p:sp>
        <p:nvSpPr>
          <p:cNvPr id="17" name="TextBox 16">
            <a:extLst>
              <a:ext uri="{FF2B5EF4-FFF2-40B4-BE49-F238E27FC236}">
                <a16:creationId xmlns:a16="http://schemas.microsoft.com/office/drawing/2014/main" id="{48D2D936-A38F-0E02-3EC6-43E6C4859CE6}"/>
              </a:ext>
            </a:extLst>
          </p:cNvPr>
          <p:cNvSpPr txBox="1"/>
          <p:nvPr/>
        </p:nvSpPr>
        <p:spPr>
          <a:xfrm>
            <a:off x="3860638"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a:t>
            </a:r>
            <a:r>
              <a:rPr lang="en-NO" dirty="0">
                <a:latin typeface="Times New Roman" panose="02020603050405020304" pitchFamily="18" charset="0"/>
                <a:cs typeface="Times New Roman" panose="02020603050405020304" pitchFamily="18" charset="0"/>
              </a:rPr>
              <a:t>2</a:t>
            </a:r>
            <a:endParaRPr lang="en-NO" dirty="0"/>
          </a:p>
        </p:txBody>
      </p:sp>
      <p:sp>
        <p:nvSpPr>
          <p:cNvPr id="18" name="TextBox 17">
            <a:extLst>
              <a:ext uri="{FF2B5EF4-FFF2-40B4-BE49-F238E27FC236}">
                <a16:creationId xmlns:a16="http://schemas.microsoft.com/office/drawing/2014/main" id="{7B86345C-AFCB-9EDD-8CB1-AE44B9B828EF}"/>
              </a:ext>
            </a:extLst>
          </p:cNvPr>
          <p:cNvSpPr txBox="1"/>
          <p:nvPr/>
        </p:nvSpPr>
        <p:spPr>
          <a:xfrm>
            <a:off x="7927783" y="2950852"/>
            <a:ext cx="132358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N</a:t>
            </a:r>
            <a:endParaRPr lang="en-NO" dirty="0"/>
          </a:p>
        </p:txBody>
      </p:sp>
      <p:cxnSp>
        <p:nvCxnSpPr>
          <p:cNvPr id="24" name="Straight Arrow Connector 23">
            <a:extLst>
              <a:ext uri="{FF2B5EF4-FFF2-40B4-BE49-F238E27FC236}">
                <a16:creationId xmlns:a16="http://schemas.microsoft.com/office/drawing/2014/main" id="{12BFE301-B65F-598A-89A3-289CDA939399}"/>
              </a:ext>
            </a:extLst>
          </p:cNvPr>
          <p:cNvCxnSpPr>
            <a:cxnSpLocks/>
          </p:cNvCxnSpPr>
          <p:nvPr/>
        </p:nvCxnSpPr>
        <p:spPr>
          <a:xfrm>
            <a:off x="7927783"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02F0915-EB95-4FD1-C302-FADAF476C95E}"/>
              </a:ext>
            </a:extLst>
          </p:cNvPr>
          <p:cNvCxnSpPr>
            <a:cxnSpLocks/>
          </p:cNvCxnSpPr>
          <p:nvPr/>
        </p:nvCxnSpPr>
        <p:spPr>
          <a:xfrm flipV="1">
            <a:off x="7927783"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F16623-156F-6549-13C4-5E094FF66B83}"/>
              </a:ext>
            </a:extLst>
          </p:cNvPr>
          <p:cNvCxnSpPr>
            <a:cxnSpLocks/>
          </p:cNvCxnSpPr>
          <p:nvPr/>
        </p:nvCxnSpPr>
        <p:spPr>
          <a:xfrm>
            <a:off x="8488049" y="5433738"/>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6B4BD2-EDEC-D9A3-34FA-3E04C1E92668}"/>
              </a:ext>
            </a:extLst>
          </p:cNvPr>
          <p:cNvCxnSpPr>
            <a:cxnSpLocks/>
          </p:cNvCxnSpPr>
          <p:nvPr/>
        </p:nvCxnSpPr>
        <p:spPr>
          <a:xfrm>
            <a:off x="8115235" y="5563814"/>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EB0674D-97BE-FB51-3D96-F8F873FF6BAA}"/>
                  </a:ext>
                </a:extLst>
              </p:cNvPr>
              <p:cNvSpPr txBox="1"/>
              <p:nvPr/>
            </p:nvSpPr>
            <p:spPr>
              <a:xfrm>
                <a:off x="7992160"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35" name="TextBox 34">
                <a:extLst>
                  <a:ext uri="{FF2B5EF4-FFF2-40B4-BE49-F238E27FC236}">
                    <a16:creationId xmlns:a16="http://schemas.microsoft.com/office/drawing/2014/main" id="{3EB0674D-97BE-FB51-3D96-F8F873FF6BAA}"/>
                  </a:ext>
                </a:extLst>
              </p:cNvPr>
              <p:cNvSpPr txBox="1">
                <a:spLocks noRot="1" noChangeAspect="1" noMove="1" noResize="1" noEditPoints="1" noAdjustHandles="1" noChangeArrowheads="1" noChangeShapeType="1" noTextEdit="1"/>
              </p:cNvSpPr>
              <p:nvPr/>
            </p:nvSpPr>
            <p:spPr>
              <a:xfrm>
                <a:off x="7992160" y="5899749"/>
                <a:ext cx="289043" cy="369332"/>
              </a:xfrm>
              <a:prstGeom prst="rect">
                <a:avLst/>
              </a:prstGeom>
              <a:blipFill>
                <a:blip r:embed="rId14"/>
                <a:stretch>
                  <a:fillRect r="-869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C4E4F19-B50E-C598-5708-01805D31B09E}"/>
                  </a:ext>
                </a:extLst>
              </p:cNvPr>
              <p:cNvSpPr txBox="1"/>
              <p:nvPr/>
            </p:nvSpPr>
            <p:spPr>
              <a:xfrm>
                <a:off x="836855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6" name="TextBox 35">
                <a:extLst>
                  <a:ext uri="{FF2B5EF4-FFF2-40B4-BE49-F238E27FC236}">
                    <a16:creationId xmlns:a16="http://schemas.microsoft.com/office/drawing/2014/main" id="{BC4E4F19-B50E-C598-5708-01805D31B09E}"/>
                  </a:ext>
                </a:extLst>
              </p:cNvPr>
              <p:cNvSpPr txBox="1">
                <a:spLocks noRot="1" noChangeAspect="1" noMove="1" noResize="1" noEditPoints="1" noAdjustHandles="1" noChangeArrowheads="1" noChangeShapeType="1" noTextEdit="1"/>
              </p:cNvSpPr>
              <p:nvPr/>
            </p:nvSpPr>
            <p:spPr>
              <a:xfrm>
                <a:off x="8368553" y="5899749"/>
                <a:ext cx="289043" cy="369332"/>
              </a:xfrm>
              <a:prstGeom prst="rect">
                <a:avLst/>
              </a:prstGeom>
              <a:blipFill>
                <a:blip r:embed="rId15"/>
                <a:stretch>
                  <a:fillRect r="-17391"/>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FDBF6E-A814-E91F-9FE0-318E7CED7E10}"/>
                  </a:ext>
                </a:extLst>
              </p:cNvPr>
              <p:cNvSpPr txBox="1"/>
              <p:nvPr/>
            </p:nvSpPr>
            <p:spPr>
              <a:xfrm>
                <a:off x="6587560"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37" name="TextBox 36">
                <a:extLst>
                  <a:ext uri="{FF2B5EF4-FFF2-40B4-BE49-F238E27FC236}">
                    <a16:creationId xmlns:a16="http://schemas.microsoft.com/office/drawing/2014/main" id="{3FFDBF6E-A814-E91F-9FE0-318E7CED7E10}"/>
                  </a:ext>
                </a:extLst>
              </p:cNvPr>
              <p:cNvSpPr txBox="1">
                <a:spLocks noRot="1" noChangeAspect="1" noMove="1" noResize="1" noEditPoints="1" noAdjustHandles="1" noChangeArrowheads="1" noChangeShapeType="1" noTextEdit="1"/>
              </p:cNvSpPr>
              <p:nvPr/>
            </p:nvSpPr>
            <p:spPr>
              <a:xfrm>
                <a:off x="6587560" y="5167068"/>
                <a:ext cx="1293880" cy="276999"/>
              </a:xfrm>
              <a:prstGeom prst="rect">
                <a:avLst/>
              </a:prstGeom>
              <a:blipFill>
                <a:blip r:embed="rId16"/>
                <a:stretch>
                  <a:fillRect l="-2913" r="-5825" b="-40909"/>
                </a:stretch>
              </a:blipFill>
            </p:spPr>
            <p:txBody>
              <a:bodyPr/>
              <a:lstStyle/>
              <a:p>
                <a:r>
                  <a:rPr lang="en-NO">
                    <a:noFill/>
                  </a:rPr>
                  <a:t> </a:t>
                </a:r>
              </a:p>
            </p:txBody>
          </p:sp>
        </mc:Fallback>
      </mc:AlternateContent>
      <p:sp>
        <p:nvSpPr>
          <p:cNvPr id="19" name="TextBox 18">
            <a:extLst>
              <a:ext uri="{FF2B5EF4-FFF2-40B4-BE49-F238E27FC236}">
                <a16:creationId xmlns:a16="http://schemas.microsoft.com/office/drawing/2014/main" id="{4D6CA07F-C006-6B48-F3E9-DD8B9DBBC399}"/>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cxnSp>
        <p:nvCxnSpPr>
          <p:cNvPr id="21" name="Straight Arrow Connector 20">
            <a:extLst>
              <a:ext uri="{FF2B5EF4-FFF2-40B4-BE49-F238E27FC236}">
                <a16:creationId xmlns:a16="http://schemas.microsoft.com/office/drawing/2014/main" id="{25D83E57-AEB8-9CB5-2101-4E949D257F95}"/>
              </a:ext>
            </a:extLst>
          </p:cNvPr>
          <p:cNvCxnSpPr>
            <a:cxnSpLocks/>
          </p:cNvCxnSpPr>
          <p:nvPr/>
        </p:nvCxnSpPr>
        <p:spPr>
          <a:xfrm>
            <a:off x="1942252" y="2567197"/>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9C5FD0-55B3-0652-D865-5E284B2C10AD}"/>
              </a:ext>
            </a:extLst>
          </p:cNvPr>
          <p:cNvCxnSpPr>
            <a:cxnSpLocks/>
          </p:cNvCxnSpPr>
          <p:nvPr/>
        </p:nvCxnSpPr>
        <p:spPr>
          <a:xfrm flipV="1">
            <a:off x="1942252" y="908223"/>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Freeform 22">
            <a:extLst>
              <a:ext uri="{FF2B5EF4-FFF2-40B4-BE49-F238E27FC236}">
                <a16:creationId xmlns:a16="http://schemas.microsoft.com/office/drawing/2014/main" id="{48C3E7E7-7796-AEF9-8688-AE1304582502}"/>
              </a:ext>
            </a:extLst>
          </p:cNvPr>
          <p:cNvSpPr/>
          <p:nvPr/>
        </p:nvSpPr>
        <p:spPr>
          <a:xfrm>
            <a:off x="1960478" y="1340345"/>
            <a:ext cx="2317072" cy="1208451"/>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25" name="Straight Connector 24">
            <a:extLst>
              <a:ext uri="{FF2B5EF4-FFF2-40B4-BE49-F238E27FC236}">
                <a16:creationId xmlns:a16="http://schemas.microsoft.com/office/drawing/2014/main" id="{E0032642-5B0E-6C38-25D8-1ABE8D4C65D4}"/>
              </a:ext>
            </a:extLst>
          </p:cNvPr>
          <p:cNvCxnSpPr>
            <a:cxnSpLocks/>
          </p:cNvCxnSpPr>
          <p:nvPr/>
        </p:nvCxnSpPr>
        <p:spPr>
          <a:xfrm>
            <a:off x="3430941" y="1646624"/>
            <a:ext cx="0" cy="9744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13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xmlns="">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4"/>
                <a:stretch>
                  <a:fillRect b="-3333"/>
                </a:stretch>
              </a:blipFill>
            </p:spPr>
            <p:txBody>
              <a:bodyPr/>
              <a:lstStyle/>
              <a:p>
                <a:r>
                  <a:rPr lang="en-NO">
                    <a:noFill/>
                  </a:rPr>
                  <a:t> </a:t>
                </a:r>
              </a:p>
            </p:txBody>
          </p:sp>
        </mc:Fallback>
      </mc:AlternateContent>
      <p:cxnSp>
        <p:nvCxnSpPr>
          <p:cNvPr id="25" name="Straight Arrow Connector 24">
            <a:extLst>
              <a:ext uri="{FF2B5EF4-FFF2-40B4-BE49-F238E27FC236}">
                <a16:creationId xmlns:a16="http://schemas.microsoft.com/office/drawing/2014/main" id="{197070A3-040D-F1A8-E62A-BEC25D95CE8D}"/>
              </a:ext>
            </a:extLst>
          </p:cNvPr>
          <p:cNvCxnSpPr>
            <a:cxnSpLocks/>
          </p:cNvCxnSpPr>
          <p:nvPr/>
        </p:nvCxnSpPr>
        <p:spPr>
          <a:xfrm>
            <a:off x="9019043"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CE22DD-F2C2-3E03-F210-6308C941A052}"/>
              </a:ext>
            </a:extLst>
          </p:cNvPr>
          <p:cNvCxnSpPr>
            <a:cxnSpLocks/>
          </p:cNvCxnSpPr>
          <p:nvPr/>
        </p:nvCxnSpPr>
        <p:spPr>
          <a:xfrm flipV="1">
            <a:off x="9019043"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4C65FC-BFFF-C419-5E67-DB0789A79503}"/>
              </a:ext>
            </a:extLst>
          </p:cNvPr>
          <p:cNvCxnSpPr>
            <a:cxnSpLocks/>
          </p:cNvCxnSpPr>
          <p:nvPr/>
        </p:nvCxnSpPr>
        <p:spPr>
          <a:xfrm>
            <a:off x="9612101" y="5209589"/>
            <a:ext cx="0" cy="53818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987495-F99E-FE96-40E4-A740E6563B3C}"/>
              </a:ext>
            </a:extLst>
          </p:cNvPr>
          <p:cNvCxnSpPr>
            <a:cxnSpLocks/>
          </p:cNvCxnSpPr>
          <p:nvPr/>
        </p:nvCxnSpPr>
        <p:spPr>
          <a:xfrm>
            <a:off x="9251368" y="5209589"/>
            <a:ext cx="0" cy="53818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D2C605-4BA0-2213-73E0-857B2A94C588}"/>
                  </a:ext>
                </a:extLst>
              </p:cNvPr>
              <p:cNvSpPr txBox="1"/>
              <p:nvPr/>
            </p:nvSpPr>
            <p:spPr>
              <a:xfrm>
                <a:off x="9083420"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30" name="TextBox 29">
                <a:extLst>
                  <a:ext uri="{FF2B5EF4-FFF2-40B4-BE49-F238E27FC236}">
                    <a16:creationId xmlns:a16="http://schemas.microsoft.com/office/drawing/2014/main" id="{B1D2C605-4BA0-2213-73E0-857B2A94C588}"/>
                  </a:ext>
                </a:extLst>
              </p:cNvPr>
              <p:cNvSpPr txBox="1">
                <a:spLocks noRot="1" noChangeAspect="1" noMove="1" noResize="1" noEditPoints="1" noAdjustHandles="1" noChangeArrowheads="1" noChangeShapeType="1" noTextEdit="1"/>
              </p:cNvSpPr>
              <p:nvPr/>
            </p:nvSpPr>
            <p:spPr>
              <a:xfrm>
                <a:off x="9083420" y="5899749"/>
                <a:ext cx="289043" cy="369332"/>
              </a:xfrm>
              <a:prstGeom prst="rect">
                <a:avLst/>
              </a:prstGeom>
              <a:blipFill>
                <a:blip r:embed="rId5"/>
                <a:stretch>
                  <a:fillRect r="-869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F40A732-F582-847E-DC51-3624C6CB5C91}"/>
                  </a:ext>
                </a:extLst>
              </p:cNvPr>
              <p:cNvSpPr txBox="1"/>
              <p:nvPr/>
            </p:nvSpPr>
            <p:spPr>
              <a:xfrm>
                <a:off x="945981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1" name="TextBox 30">
                <a:extLst>
                  <a:ext uri="{FF2B5EF4-FFF2-40B4-BE49-F238E27FC236}">
                    <a16:creationId xmlns:a16="http://schemas.microsoft.com/office/drawing/2014/main" id="{3F40A732-F582-847E-DC51-3624C6CB5C91}"/>
                  </a:ext>
                </a:extLst>
              </p:cNvPr>
              <p:cNvSpPr txBox="1">
                <a:spLocks noRot="1" noChangeAspect="1" noMove="1" noResize="1" noEditPoints="1" noAdjustHandles="1" noChangeArrowheads="1" noChangeShapeType="1" noTextEdit="1"/>
              </p:cNvSpPr>
              <p:nvPr/>
            </p:nvSpPr>
            <p:spPr>
              <a:xfrm>
                <a:off x="9459813" y="5899749"/>
                <a:ext cx="289043" cy="369332"/>
              </a:xfrm>
              <a:prstGeom prst="rect">
                <a:avLst/>
              </a:prstGeom>
              <a:blipFill>
                <a:blip r:embed="rId6"/>
                <a:stretch>
                  <a:fillRect r="-16667"/>
                </a:stretch>
              </a:blipFill>
            </p:spPr>
            <p:txBody>
              <a:bodyPr/>
              <a:lstStyle/>
              <a:p>
                <a:r>
                  <a:rPr lang="en-NO">
                    <a:noFill/>
                  </a:rPr>
                  <a:t> </a:t>
                </a:r>
              </a:p>
            </p:txBody>
          </p:sp>
        </mc:Fallback>
      </mc:AlternateContent>
      <p:pic>
        <p:nvPicPr>
          <p:cNvPr id="32" name="Picture 31">
            <a:extLst>
              <a:ext uri="{FF2B5EF4-FFF2-40B4-BE49-F238E27FC236}">
                <a16:creationId xmlns:a16="http://schemas.microsoft.com/office/drawing/2014/main" id="{9D46F2E8-D070-59A8-CA33-F76166882E8E}"/>
              </a:ext>
            </a:extLst>
          </p:cNvPr>
          <p:cNvPicPr>
            <a:picLocks noChangeAspect="1"/>
          </p:cNvPicPr>
          <p:nvPr/>
        </p:nvPicPr>
        <p:blipFill>
          <a:blip r:embed="rId7"/>
          <a:stretch>
            <a:fillRect/>
          </a:stretch>
        </p:blipFill>
        <p:spPr>
          <a:xfrm rot="5400000">
            <a:off x="4035222" y="3965346"/>
            <a:ext cx="734123" cy="667867"/>
          </a:xfrm>
          <a:prstGeom prst="rect">
            <a:avLst/>
          </a:prstGeom>
        </p:spPr>
      </p:pic>
      <p:sp>
        <p:nvSpPr>
          <p:cNvPr id="41" name="TextBox 40">
            <a:extLst>
              <a:ext uri="{FF2B5EF4-FFF2-40B4-BE49-F238E27FC236}">
                <a16:creationId xmlns:a16="http://schemas.microsoft.com/office/drawing/2014/main" id="{1B973E37-7565-2E88-68EA-6DEF1DF7346E}"/>
              </a:ext>
            </a:extLst>
          </p:cNvPr>
          <p:cNvSpPr txBox="1"/>
          <p:nvPr/>
        </p:nvSpPr>
        <p:spPr>
          <a:xfrm>
            <a:off x="4050237" y="3276835"/>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p:cxnSp>
        <p:nvCxnSpPr>
          <p:cNvPr id="42" name="Straight Arrow Connector 41">
            <a:extLst>
              <a:ext uri="{FF2B5EF4-FFF2-40B4-BE49-F238E27FC236}">
                <a16:creationId xmlns:a16="http://schemas.microsoft.com/office/drawing/2014/main" id="{8314C94E-D2E3-E281-C12A-9E2DADD1DBB6}"/>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B595DD-99C7-73F1-7CB8-CEFAC4E66582}"/>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5C365C-C048-ED65-F298-34C922C0B5C6}"/>
              </a:ext>
            </a:extLst>
          </p:cNvPr>
          <p:cNvCxnSpPr>
            <a:cxnSpLocks/>
          </p:cNvCxnSpPr>
          <p:nvPr/>
        </p:nvCxnSpPr>
        <p:spPr>
          <a:xfrm>
            <a:off x="4617323" y="529014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CFCA9F-1A76-0299-FCA2-4B0A6E5AF0ED}"/>
              </a:ext>
            </a:extLst>
          </p:cNvPr>
          <p:cNvCxnSpPr>
            <a:cxnSpLocks/>
          </p:cNvCxnSpPr>
          <p:nvPr/>
        </p:nvCxnSpPr>
        <p:spPr>
          <a:xfrm>
            <a:off x="4244509" y="5760083"/>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3393F16-8386-D180-AD91-B21F5651E052}"/>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47" name="TextBox 46">
                <a:extLst>
                  <a:ext uri="{FF2B5EF4-FFF2-40B4-BE49-F238E27FC236}">
                    <a16:creationId xmlns:a16="http://schemas.microsoft.com/office/drawing/2014/main" id="{63393F16-8386-D180-AD91-B21F5651E052}"/>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8"/>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3ECC6E-8DCE-FFD1-BE18-060738596E3C}"/>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48" name="TextBox 47">
                <a:extLst>
                  <a:ext uri="{FF2B5EF4-FFF2-40B4-BE49-F238E27FC236}">
                    <a16:creationId xmlns:a16="http://schemas.microsoft.com/office/drawing/2014/main" id="{AB3ECC6E-8DCE-FFD1-BE18-060738596E3C}"/>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9"/>
                <a:stretch>
                  <a:fillRect r="-17391"/>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70DC5EC5-ADC1-BBA5-5F15-EB043473C3DE}"/>
              </a:ext>
            </a:extLst>
          </p:cNvPr>
          <p:cNvPicPr>
            <a:picLocks noChangeAspect="1"/>
          </p:cNvPicPr>
          <p:nvPr/>
        </p:nvPicPr>
        <p:blipFill>
          <a:blip r:embed="rId7"/>
          <a:stretch>
            <a:fillRect/>
          </a:stretch>
        </p:blipFill>
        <p:spPr>
          <a:xfrm rot="5400000">
            <a:off x="1704120" y="3974080"/>
            <a:ext cx="734123" cy="667867"/>
          </a:xfrm>
          <a:prstGeom prst="rect">
            <a:avLst/>
          </a:prstGeom>
        </p:spPr>
      </p:pic>
      <p:sp>
        <p:nvSpPr>
          <p:cNvPr id="3" name="TextBox 2">
            <a:extLst>
              <a:ext uri="{FF2B5EF4-FFF2-40B4-BE49-F238E27FC236}">
                <a16:creationId xmlns:a16="http://schemas.microsoft.com/office/drawing/2014/main" id="{908A8F53-CFEA-B0BE-01F7-8DF785B9CD21}"/>
              </a:ext>
            </a:extLst>
          </p:cNvPr>
          <p:cNvSpPr txBox="1"/>
          <p:nvPr/>
        </p:nvSpPr>
        <p:spPr>
          <a:xfrm>
            <a:off x="1719135" y="3285569"/>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942F111-AD99-A715-C17B-7BCCB64F44FA}"/>
                  </a:ext>
                </a:extLst>
              </p:cNvPr>
              <p:cNvSpPr txBox="1"/>
              <p:nvPr/>
            </p:nvSpPr>
            <p:spPr>
              <a:xfrm>
                <a:off x="5594035" y="5132644"/>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sz="2800" dirty="0"/>
              </a:p>
            </p:txBody>
          </p:sp>
        </mc:Choice>
        <mc:Fallback xmlns="">
          <p:sp>
            <p:nvSpPr>
              <p:cNvPr id="40" name="TextBox 39">
                <a:extLst>
                  <a:ext uri="{FF2B5EF4-FFF2-40B4-BE49-F238E27FC236}">
                    <a16:creationId xmlns:a16="http://schemas.microsoft.com/office/drawing/2014/main" id="{7942F111-AD99-A715-C17B-7BCCB64F44FA}"/>
                  </a:ext>
                </a:extLst>
              </p:cNvPr>
              <p:cNvSpPr txBox="1">
                <a:spLocks noRot="1" noChangeAspect="1" noMove="1" noResize="1" noEditPoints="1" noAdjustHandles="1" noChangeArrowheads="1" noChangeShapeType="1" noTextEdit="1"/>
              </p:cNvSpPr>
              <p:nvPr/>
            </p:nvSpPr>
            <p:spPr>
              <a:xfrm>
                <a:off x="5594035" y="5132644"/>
                <a:ext cx="368691" cy="430887"/>
              </a:xfrm>
              <a:prstGeom prst="rect">
                <a:avLst/>
              </a:prstGeom>
              <a:blipFill>
                <a:blip r:embed="rId10"/>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1E3AD85-DA61-EC7F-38CA-0E0EE3E6AD06}"/>
                  </a:ext>
                </a:extLst>
              </p:cNvPr>
              <p:cNvSpPr txBox="1"/>
              <p:nvPr/>
            </p:nvSpPr>
            <p:spPr>
              <a:xfrm>
                <a:off x="6609649" y="5209589"/>
                <a:ext cx="4007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dirty="0"/>
              </a:p>
            </p:txBody>
          </p:sp>
        </mc:Choice>
        <mc:Fallback xmlns="">
          <p:sp>
            <p:nvSpPr>
              <p:cNvPr id="50" name="TextBox 49">
                <a:extLst>
                  <a:ext uri="{FF2B5EF4-FFF2-40B4-BE49-F238E27FC236}">
                    <a16:creationId xmlns:a16="http://schemas.microsoft.com/office/drawing/2014/main" id="{61E3AD85-DA61-EC7F-38CA-0E0EE3E6AD06}"/>
                  </a:ext>
                </a:extLst>
              </p:cNvPr>
              <p:cNvSpPr txBox="1">
                <a:spLocks noRot="1" noChangeAspect="1" noMove="1" noResize="1" noEditPoints="1" noAdjustHandles="1" noChangeArrowheads="1" noChangeShapeType="1" noTextEdit="1"/>
              </p:cNvSpPr>
              <p:nvPr/>
            </p:nvSpPr>
            <p:spPr>
              <a:xfrm>
                <a:off x="6609649" y="5209589"/>
                <a:ext cx="400751" cy="430887"/>
              </a:xfrm>
              <a:prstGeom prst="rect">
                <a:avLst/>
              </a:prstGeom>
              <a:blipFill>
                <a:blip r:embed="rId11"/>
                <a:stretch>
                  <a:fillRect l="-9375" r="-12500"/>
                </a:stretch>
              </a:blipFill>
            </p:spPr>
            <p:txBody>
              <a:bodyPr/>
              <a:lstStyle/>
              <a:p>
                <a:r>
                  <a:rPr lang="en-NO">
                    <a:noFill/>
                  </a:rPr>
                  <a:t> </a:t>
                </a:r>
              </a:p>
            </p:txBody>
          </p:sp>
        </mc:Fallback>
      </mc:AlternateContent>
      <p:sp>
        <p:nvSpPr>
          <p:cNvPr id="52" name="TextBox 51">
            <a:extLst>
              <a:ext uri="{FF2B5EF4-FFF2-40B4-BE49-F238E27FC236}">
                <a16:creationId xmlns:a16="http://schemas.microsoft.com/office/drawing/2014/main" id="{478A8A65-3830-5036-78C6-D606AA748A8F}"/>
              </a:ext>
            </a:extLst>
          </p:cNvPr>
          <p:cNvSpPr txBox="1"/>
          <p:nvPr/>
        </p:nvSpPr>
        <p:spPr>
          <a:xfrm>
            <a:off x="5464142" y="4106359"/>
            <a:ext cx="5638082" cy="369332"/>
          </a:xfrm>
          <a:prstGeom prst="rect">
            <a:avLst/>
          </a:prstGeom>
          <a:noFill/>
        </p:spPr>
        <p:txBody>
          <a:bodyPr wrap="none" rtlCol="0">
            <a:spAutoFit/>
          </a:bodyPr>
          <a:lstStyle/>
          <a:p>
            <a:r>
              <a:rPr lang="en-NO" dirty="0"/>
              <a:t>100/1000/10000 …. </a:t>
            </a:r>
            <a:r>
              <a:rPr lang="en-GB" dirty="0"/>
              <a:t>P</a:t>
            </a:r>
            <a:r>
              <a:rPr lang="en-NO" dirty="0"/>
              <a:t>redictions from different NNs</a:t>
            </a:r>
          </a:p>
        </p:txBody>
      </p:sp>
      <p:cxnSp>
        <p:nvCxnSpPr>
          <p:cNvPr id="4" name="Straight Arrow Connector 3">
            <a:extLst>
              <a:ext uri="{FF2B5EF4-FFF2-40B4-BE49-F238E27FC236}">
                <a16:creationId xmlns:a16="http://schemas.microsoft.com/office/drawing/2014/main" id="{4D4F9995-B12B-9E21-6C19-664201998A83}"/>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19146C-3B81-2113-DCA1-C9EB661B3B7A}"/>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0FB407-0EC5-E888-5B27-5B0CECA1C4FE}"/>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47596F-ACCE-5376-8317-079FB02C8D6B}"/>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390486-49C0-C8F0-26BD-21068869DA1A}"/>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8" name="TextBox 7">
                <a:extLst>
                  <a:ext uri="{FF2B5EF4-FFF2-40B4-BE49-F238E27FC236}">
                    <a16:creationId xmlns:a16="http://schemas.microsoft.com/office/drawing/2014/main" id="{F2390486-49C0-C8F0-26BD-21068869DA1A}"/>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12"/>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3AFC9E-110A-8F2A-8149-C0912718D97A}"/>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9" name="TextBox 8">
                <a:extLst>
                  <a:ext uri="{FF2B5EF4-FFF2-40B4-BE49-F238E27FC236}">
                    <a16:creationId xmlns:a16="http://schemas.microsoft.com/office/drawing/2014/main" id="{D13AFC9E-110A-8F2A-8149-C0912718D97A}"/>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6"/>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4F7623-6E01-0FCD-53C4-7CE43AEF6B21}"/>
                  </a:ext>
                </a:extLst>
              </p:cNvPr>
              <p:cNvSpPr txBox="1"/>
              <p:nvPr/>
            </p:nvSpPr>
            <p:spPr>
              <a:xfrm>
                <a:off x="7010400" y="1954077"/>
                <a:ext cx="822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𝑃</m:t>
                      </m:r>
                    </m:oMath>
                  </m:oMathPara>
                </a14:m>
                <a:endParaRPr lang="en-NO" dirty="0"/>
              </a:p>
            </p:txBody>
          </p:sp>
        </mc:Choice>
        <mc:Fallback xmlns="">
          <p:sp>
            <p:nvSpPr>
              <p:cNvPr id="10" name="TextBox 9">
                <a:extLst>
                  <a:ext uri="{FF2B5EF4-FFF2-40B4-BE49-F238E27FC236}">
                    <a16:creationId xmlns:a16="http://schemas.microsoft.com/office/drawing/2014/main" id="{814F7623-6E01-0FCD-53C4-7CE43AEF6B21}"/>
                  </a:ext>
                </a:extLst>
              </p:cNvPr>
              <p:cNvSpPr txBox="1">
                <a:spLocks noRot="1" noChangeAspect="1" noMove="1" noResize="1" noEditPoints="1" noAdjustHandles="1" noChangeArrowheads="1" noChangeShapeType="1" noTextEdit="1"/>
              </p:cNvSpPr>
              <p:nvPr/>
            </p:nvSpPr>
            <p:spPr>
              <a:xfrm>
                <a:off x="7010400" y="1954077"/>
                <a:ext cx="822960" cy="369332"/>
              </a:xfrm>
              <a:prstGeom prst="rect">
                <a:avLst/>
              </a:prstGeom>
              <a:blipFill>
                <a:blip r:embed="rId13"/>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5E5690-F96C-FE1E-0590-A099B5463E4C}"/>
                  </a:ext>
                </a:extLst>
              </p:cNvPr>
              <p:cNvSpPr txBox="1"/>
              <p:nvPr/>
            </p:nvSpPr>
            <p:spPr>
              <a:xfrm>
                <a:off x="7678820"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1" name="TextBox 10">
                <a:extLst>
                  <a:ext uri="{FF2B5EF4-FFF2-40B4-BE49-F238E27FC236}">
                    <a16:creationId xmlns:a16="http://schemas.microsoft.com/office/drawing/2014/main" id="{DC5E5690-F96C-FE1E-0590-A099B5463E4C}"/>
                  </a:ext>
                </a:extLst>
              </p:cNvPr>
              <p:cNvSpPr txBox="1">
                <a:spLocks noRot="1" noChangeAspect="1" noMove="1" noResize="1" noEditPoints="1" noAdjustHandles="1" noChangeArrowheads="1" noChangeShapeType="1" noTextEdit="1"/>
              </p:cNvSpPr>
              <p:nvPr/>
            </p:nvSpPr>
            <p:spPr>
              <a:xfrm>
                <a:off x="7678820" y="5167068"/>
                <a:ext cx="1293880" cy="276999"/>
              </a:xfrm>
              <a:prstGeom prst="rect">
                <a:avLst/>
              </a:prstGeom>
              <a:blipFill>
                <a:blip r:embed="rId14"/>
                <a:stretch>
                  <a:fillRect l="-3883" r="-5825"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2F7695-E7D4-354B-2029-DBF04A86D319}"/>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2" name="TextBox 11">
                <a:extLst>
                  <a:ext uri="{FF2B5EF4-FFF2-40B4-BE49-F238E27FC236}">
                    <a16:creationId xmlns:a16="http://schemas.microsoft.com/office/drawing/2014/main" id="{4F2F7695-E7D4-354B-2029-DBF04A86D319}"/>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15"/>
                <a:stretch>
                  <a:fillRect l="-3883" r="-4854"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72B5E4-B527-BB91-CD0B-5BF5884B349D}"/>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4" name="TextBox 13">
                <a:extLst>
                  <a:ext uri="{FF2B5EF4-FFF2-40B4-BE49-F238E27FC236}">
                    <a16:creationId xmlns:a16="http://schemas.microsoft.com/office/drawing/2014/main" id="{6072B5E4-B527-BB91-CD0B-5BF5884B349D}"/>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16"/>
                <a:stretch>
                  <a:fillRect l="-3922" r="-5882" b="-39130"/>
                </a:stretch>
              </a:blipFill>
            </p:spPr>
            <p:txBody>
              <a:bodyPr/>
              <a:lstStyle/>
              <a:p>
                <a:r>
                  <a:rPr lang="en-NO">
                    <a:noFill/>
                  </a:rPr>
                  <a:t> </a:t>
                </a:r>
              </a:p>
            </p:txBody>
          </p:sp>
        </mc:Fallback>
      </mc:AlternateContent>
      <p:sp>
        <p:nvSpPr>
          <p:cNvPr id="15" name="TextBox 14">
            <a:extLst>
              <a:ext uri="{FF2B5EF4-FFF2-40B4-BE49-F238E27FC236}">
                <a16:creationId xmlns:a16="http://schemas.microsoft.com/office/drawing/2014/main" id="{E730DCBB-DCA0-841B-3A19-885CD30FD243}"/>
              </a:ext>
            </a:extLst>
          </p:cNvPr>
          <p:cNvSpPr txBox="1"/>
          <p:nvPr/>
        </p:nvSpPr>
        <p:spPr>
          <a:xfrm>
            <a:off x="1549179"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1</a:t>
            </a:r>
            <a:endParaRPr lang="en-NO" dirty="0"/>
          </a:p>
        </p:txBody>
      </p:sp>
      <p:sp>
        <p:nvSpPr>
          <p:cNvPr id="17" name="TextBox 16">
            <a:extLst>
              <a:ext uri="{FF2B5EF4-FFF2-40B4-BE49-F238E27FC236}">
                <a16:creationId xmlns:a16="http://schemas.microsoft.com/office/drawing/2014/main" id="{48D2D936-A38F-0E02-3EC6-43E6C4859CE6}"/>
              </a:ext>
            </a:extLst>
          </p:cNvPr>
          <p:cNvSpPr txBox="1"/>
          <p:nvPr/>
        </p:nvSpPr>
        <p:spPr>
          <a:xfrm>
            <a:off x="3860638"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a:t>
            </a:r>
            <a:r>
              <a:rPr lang="en-NO" dirty="0">
                <a:latin typeface="Times New Roman" panose="02020603050405020304" pitchFamily="18" charset="0"/>
                <a:cs typeface="Times New Roman" panose="02020603050405020304" pitchFamily="18" charset="0"/>
              </a:rPr>
              <a:t>2</a:t>
            </a:r>
            <a:endParaRPr lang="en-NO" dirty="0"/>
          </a:p>
        </p:txBody>
      </p:sp>
      <p:sp>
        <p:nvSpPr>
          <p:cNvPr id="18" name="TextBox 17">
            <a:extLst>
              <a:ext uri="{FF2B5EF4-FFF2-40B4-BE49-F238E27FC236}">
                <a16:creationId xmlns:a16="http://schemas.microsoft.com/office/drawing/2014/main" id="{7B86345C-AFCB-9EDD-8CB1-AE44B9B828EF}"/>
              </a:ext>
            </a:extLst>
          </p:cNvPr>
          <p:cNvSpPr txBox="1"/>
          <p:nvPr/>
        </p:nvSpPr>
        <p:spPr>
          <a:xfrm>
            <a:off x="7927783" y="2950852"/>
            <a:ext cx="132358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N</a:t>
            </a:r>
            <a:endParaRPr lang="en-NO" dirty="0"/>
          </a:p>
        </p:txBody>
      </p:sp>
      <p:sp>
        <p:nvSpPr>
          <p:cNvPr id="21" name="TextBox 20">
            <a:extLst>
              <a:ext uri="{FF2B5EF4-FFF2-40B4-BE49-F238E27FC236}">
                <a16:creationId xmlns:a16="http://schemas.microsoft.com/office/drawing/2014/main" id="{E7BBD6A9-8AED-0F38-FBF5-600F9B0E25B4}"/>
              </a:ext>
            </a:extLst>
          </p:cNvPr>
          <p:cNvSpPr txBox="1"/>
          <p:nvPr/>
        </p:nvSpPr>
        <p:spPr>
          <a:xfrm>
            <a:off x="10241599" y="4830117"/>
            <a:ext cx="132358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Disagree</a:t>
            </a:r>
            <a:endParaRPr lang="en-NO" dirty="0"/>
          </a:p>
        </p:txBody>
      </p:sp>
      <p:cxnSp>
        <p:nvCxnSpPr>
          <p:cNvPr id="22" name="Straight Connector 21">
            <a:extLst>
              <a:ext uri="{FF2B5EF4-FFF2-40B4-BE49-F238E27FC236}">
                <a16:creationId xmlns:a16="http://schemas.microsoft.com/office/drawing/2014/main" id="{5E956183-A7E6-FF30-36A5-674D303F53CF}"/>
              </a:ext>
            </a:extLst>
          </p:cNvPr>
          <p:cNvCxnSpPr>
            <a:cxnSpLocks/>
          </p:cNvCxnSpPr>
          <p:nvPr/>
        </p:nvCxnSpPr>
        <p:spPr>
          <a:xfrm>
            <a:off x="9039596" y="5348089"/>
            <a:ext cx="860349"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9320D1-2C7B-D7F8-D56E-F60FA07DCE74}"/>
              </a:ext>
            </a:extLst>
          </p:cNvPr>
          <p:cNvSpPr txBox="1"/>
          <p:nvPr/>
        </p:nvSpPr>
        <p:spPr>
          <a:xfrm>
            <a:off x="9870945" y="5209589"/>
            <a:ext cx="1523174" cy="276999"/>
          </a:xfrm>
          <a:prstGeom prst="rect">
            <a:avLst/>
          </a:prstGeom>
          <a:noFill/>
        </p:spPr>
        <p:txBody>
          <a:bodyPr wrap="none" rtlCol="0">
            <a:spAutoFit/>
          </a:bodyPr>
          <a:lstStyle/>
          <a:p>
            <a:r>
              <a:rPr lang="en-NO" sz="1200" dirty="0">
                <a:solidFill>
                  <a:schemeClr val="bg1"/>
                </a:solidFill>
              </a:rPr>
              <a:t>Decicion boundry</a:t>
            </a:r>
          </a:p>
        </p:txBody>
      </p:sp>
      <p:sp>
        <p:nvSpPr>
          <p:cNvPr id="19" name="TextBox 18">
            <a:extLst>
              <a:ext uri="{FF2B5EF4-FFF2-40B4-BE49-F238E27FC236}">
                <a16:creationId xmlns:a16="http://schemas.microsoft.com/office/drawing/2014/main" id="{EA277507-7791-2056-9EB4-C174F28FB959}"/>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cxnSp>
        <p:nvCxnSpPr>
          <p:cNvPr id="24" name="Straight Arrow Connector 23">
            <a:extLst>
              <a:ext uri="{FF2B5EF4-FFF2-40B4-BE49-F238E27FC236}">
                <a16:creationId xmlns:a16="http://schemas.microsoft.com/office/drawing/2014/main" id="{6CE178D4-960D-B162-4791-7828BE09BAF7}"/>
              </a:ext>
            </a:extLst>
          </p:cNvPr>
          <p:cNvCxnSpPr>
            <a:cxnSpLocks/>
          </p:cNvCxnSpPr>
          <p:nvPr/>
        </p:nvCxnSpPr>
        <p:spPr>
          <a:xfrm>
            <a:off x="1942252" y="2567197"/>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766C28-9BAC-6D23-C2F1-53FE3FF7A2FD}"/>
              </a:ext>
            </a:extLst>
          </p:cNvPr>
          <p:cNvCxnSpPr>
            <a:cxnSpLocks/>
          </p:cNvCxnSpPr>
          <p:nvPr/>
        </p:nvCxnSpPr>
        <p:spPr>
          <a:xfrm flipV="1">
            <a:off x="1942252" y="908223"/>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Freeform 32">
            <a:extLst>
              <a:ext uri="{FF2B5EF4-FFF2-40B4-BE49-F238E27FC236}">
                <a16:creationId xmlns:a16="http://schemas.microsoft.com/office/drawing/2014/main" id="{A543B93B-7FED-AE85-4819-E489F4DD6106}"/>
              </a:ext>
            </a:extLst>
          </p:cNvPr>
          <p:cNvSpPr/>
          <p:nvPr/>
        </p:nvSpPr>
        <p:spPr>
          <a:xfrm>
            <a:off x="1960478" y="1340345"/>
            <a:ext cx="2317072" cy="1208451"/>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4" name="Straight Connector 33">
            <a:extLst>
              <a:ext uri="{FF2B5EF4-FFF2-40B4-BE49-F238E27FC236}">
                <a16:creationId xmlns:a16="http://schemas.microsoft.com/office/drawing/2014/main" id="{62BF1491-A374-E87E-99E0-7608F661A4F7}"/>
              </a:ext>
            </a:extLst>
          </p:cNvPr>
          <p:cNvCxnSpPr>
            <a:cxnSpLocks/>
          </p:cNvCxnSpPr>
          <p:nvPr/>
        </p:nvCxnSpPr>
        <p:spPr>
          <a:xfrm>
            <a:off x="3430941" y="1646624"/>
            <a:ext cx="0" cy="9744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965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F5D2881-8C6F-CEE6-D791-CD3BCF08EACC}"/>
              </a:ext>
            </a:extLst>
          </p:cNvPr>
          <p:cNvGraphicFramePr>
            <a:graphicFrameLocks noGrp="1"/>
          </p:cNvGraphicFramePr>
          <p:nvPr/>
        </p:nvGraphicFramePr>
        <p:xfrm>
          <a:off x="5985464" y="784613"/>
          <a:ext cx="996336" cy="370840"/>
        </p:xfrm>
        <a:graphic>
          <a:graphicData uri="http://schemas.openxmlformats.org/drawingml/2006/table">
            <a:tbl>
              <a:tblPr firstRow="1" bandRow="1">
                <a:tableStyleId>{5C22544A-7EE6-4342-B048-85BDC9FD1C3A}</a:tableStyleId>
              </a:tblPr>
              <a:tblGrid>
                <a:gridCol w="996336">
                  <a:extLst>
                    <a:ext uri="{9D8B030D-6E8A-4147-A177-3AD203B41FA5}">
                      <a16:colId xmlns:a16="http://schemas.microsoft.com/office/drawing/2014/main" val="1366866581"/>
                    </a:ext>
                  </a:extLst>
                </a:gridCol>
              </a:tblGrid>
              <a:tr h="370840">
                <a:tc>
                  <a:txBody>
                    <a:bodyPr/>
                    <a:lstStyle/>
                    <a:p>
                      <a:pPr algn="ctr"/>
                      <a:r>
                        <a:rPr lang="en-NO" dirty="0"/>
                        <a:t>Hard</a:t>
                      </a:r>
                    </a:p>
                  </a:txBody>
                  <a:tcPr>
                    <a:solidFill>
                      <a:srgbClr val="FF0000"/>
                    </a:solidFill>
                  </a:tcPr>
                </a:tc>
                <a:extLst>
                  <a:ext uri="{0D108BD9-81ED-4DB2-BD59-A6C34878D82A}">
                    <a16:rowId xmlns:a16="http://schemas.microsoft.com/office/drawing/2014/main" val="2344374765"/>
                  </a:ext>
                </a:extLst>
              </a:tr>
            </a:tbl>
          </a:graphicData>
        </a:graphic>
      </p:graphicFrame>
      <p:pic>
        <p:nvPicPr>
          <p:cNvPr id="16" name="Picture 15">
            <a:extLst>
              <a:ext uri="{FF2B5EF4-FFF2-40B4-BE49-F238E27FC236}">
                <a16:creationId xmlns:a16="http://schemas.microsoft.com/office/drawing/2014/main" id="{16AD5C19-D710-809A-41A8-8052C68B713F}"/>
              </a:ext>
            </a:extLst>
          </p:cNvPr>
          <p:cNvPicPr>
            <a:picLocks noChangeAspect="1"/>
          </p:cNvPicPr>
          <p:nvPr/>
        </p:nvPicPr>
        <p:blipFill>
          <a:blip r:embed="rId3"/>
          <a:stretch>
            <a:fillRect/>
          </a:stretch>
        </p:blipFill>
        <p:spPr>
          <a:xfrm>
            <a:off x="5962726" y="1616206"/>
            <a:ext cx="1047674" cy="10450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4EFD3-296E-140C-24D2-4465629026ED}"/>
                  </a:ext>
                </a:extLst>
              </p:cNvPr>
              <p:cNvSpPr txBox="1"/>
              <p:nvPr/>
            </p:nvSpPr>
            <p:spPr>
              <a:xfrm>
                <a:off x="6313280" y="1275650"/>
                <a:ext cx="353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0</m:t>
                          </m:r>
                        </m:sub>
                      </m:sSub>
                    </m:oMath>
                  </m:oMathPara>
                </a14:m>
                <a:endParaRPr lang="en-NO" dirty="0"/>
              </a:p>
            </p:txBody>
          </p:sp>
        </mc:Choice>
        <mc:Fallback xmlns="">
          <p:sp>
            <p:nvSpPr>
              <p:cNvPr id="20" name="TextBox 19">
                <a:extLst>
                  <a:ext uri="{FF2B5EF4-FFF2-40B4-BE49-F238E27FC236}">
                    <a16:creationId xmlns:a16="http://schemas.microsoft.com/office/drawing/2014/main" id="{7F44EFD3-296E-140C-24D2-4465629026ED}"/>
                  </a:ext>
                </a:extLst>
              </p:cNvPr>
              <p:cNvSpPr txBox="1">
                <a:spLocks noRot="1" noChangeAspect="1" noMove="1" noResize="1" noEditPoints="1" noAdjustHandles="1" noChangeArrowheads="1" noChangeShapeType="1" noTextEdit="1"/>
              </p:cNvSpPr>
              <p:nvPr/>
            </p:nvSpPr>
            <p:spPr>
              <a:xfrm>
                <a:off x="6313280" y="1275650"/>
                <a:ext cx="353961" cy="369332"/>
              </a:xfrm>
              <a:prstGeom prst="rect">
                <a:avLst/>
              </a:prstGeom>
              <a:blipFill>
                <a:blip r:embed="rId4"/>
                <a:stretch>
                  <a:fillRect b="-3333"/>
                </a:stretch>
              </a:blipFill>
            </p:spPr>
            <p:txBody>
              <a:bodyPr/>
              <a:lstStyle/>
              <a:p>
                <a:r>
                  <a:rPr lang="en-NO">
                    <a:noFill/>
                  </a:rPr>
                  <a:t> </a:t>
                </a:r>
              </a:p>
            </p:txBody>
          </p:sp>
        </mc:Fallback>
      </mc:AlternateContent>
      <p:cxnSp>
        <p:nvCxnSpPr>
          <p:cNvPr id="25" name="Straight Arrow Connector 24">
            <a:extLst>
              <a:ext uri="{FF2B5EF4-FFF2-40B4-BE49-F238E27FC236}">
                <a16:creationId xmlns:a16="http://schemas.microsoft.com/office/drawing/2014/main" id="{197070A3-040D-F1A8-E62A-BEC25D95CE8D}"/>
              </a:ext>
            </a:extLst>
          </p:cNvPr>
          <p:cNvCxnSpPr>
            <a:cxnSpLocks/>
          </p:cNvCxnSpPr>
          <p:nvPr/>
        </p:nvCxnSpPr>
        <p:spPr>
          <a:xfrm>
            <a:off x="9019043"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CE22DD-F2C2-3E03-F210-6308C941A052}"/>
              </a:ext>
            </a:extLst>
          </p:cNvPr>
          <p:cNvCxnSpPr>
            <a:cxnSpLocks/>
          </p:cNvCxnSpPr>
          <p:nvPr/>
        </p:nvCxnSpPr>
        <p:spPr>
          <a:xfrm flipV="1">
            <a:off x="9019043"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4C65FC-BFFF-C419-5E67-DB0789A79503}"/>
              </a:ext>
            </a:extLst>
          </p:cNvPr>
          <p:cNvCxnSpPr>
            <a:cxnSpLocks/>
          </p:cNvCxnSpPr>
          <p:nvPr/>
        </p:nvCxnSpPr>
        <p:spPr>
          <a:xfrm>
            <a:off x="9612101" y="5702300"/>
            <a:ext cx="0" cy="45474"/>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987495-F99E-FE96-40E4-A740E6563B3C}"/>
              </a:ext>
            </a:extLst>
          </p:cNvPr>
          <p:cNvCxnSpPr>
            <a:cxnSpLocks/>
          </p:cNvCxnSpPr>
          <p:nvPr/>
        </p:nvCxnSpPr>
        <p:spPr>
          <a:xfrm flipV="1">
            <a:off x="9251368" y="5209589"/>
            <a:ext cx="0" cy="35511"/>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D2C605-4BA0-2213-73E0-857B2A94C588}"/>
                  </a:ext>
                </a:extLst>
              </p:cNvPr>
              <p:cNvSpPr txBox="1"/>
              <p:nvPr/>
            </p:nvSpPr>
            <p:spPr>
              <a:xfrm>
                <a:off x="9083420"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30" name="TextBox 29">
                <a:extLst>
                  <a:ext uri="{FF2B5EF4-FFF2-40B4-BE49-F238E27FC236}">
                    <a16:creationId xmlns:a16="http://schemas.microsoft.com/office/drawing/2014/main" id="{B1D2C605-4BA0-2213-73E0-857B2A94C588}"/>
                  </a:ext>
                </a:extLst>
              </p:cNvPr>
              <p:cNvSpPr txBox="1">
                <a:spLocks noRot="1" noChangeAspect="1" noMove="1" noResize="1" noEditPoints="1" noAdjustHandles="1" noChangeArrowheads="1" noChangeShapeType="1" noTextEdit="1"/>
              </p:cNvSpPr>
              <p:nvPr/>
            </p:nvSpPr>
            <p:spPr>
              <a:xfrm>
                <a:off x="9083420" y="5899749"/>
                <a:ext cx="289043" cy="369332"/>
              </a:xfrm>
              <a:prstGeom prst="rect">
                <a:avLst/>
              </a:prstGeom>
              <a:blipFill>
                <a:blip r:embed="rId5"/>
                <a:stretch>
                  <a:fillRect r="-8696"/>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F40A732-F582-847E-DC51-3624C6CB5C91}"/>
                  </a:ext>
                </a:extLst>
              </p:cNvPr>
              <p:cNvSpPr txBox="1"/>
              <p:nvPr/>
            </p:nvSpPr>
            <p:spPr>
              <a:xfrm>
                <a:off x="945981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31" name="TextBox 30">
                <a:extLst>
                  <a:ext uri="{FF2B5EF4-FFF2-40B4-BE49-F238E27FC236}">
                    <a16:creationId xmlns:a16="http://schemas.microsoft.com/office/drawing/2014/main" id="{3F40A732-F582-847E-DC51-3624C6CB5C91}"/>
                  </a:ext>
                </a:extLst>
              </p:cNvPr>
              <p:cNvSpPr txBox="1">
                <a:spLocks noRot="1" noChangeAspect="1" noMove="1" noResize="1" noEditPoints="1" noAdjustHandles="1" noChangeArrowheads="1" noChangeShapeType="1" noTextEdit="1"/>
              </p:cNvSpPr>
              <p:nvPr/>
            </p:nvSpPr>
            <p:spPr>
              <a:xfrm>
                <a:off x="9459813" y="5899749"/>
                <a:ext cx="289043" cy="369332"/>
              </a:xfrm>
              <a:prstGeom prst="rect">
                <a:avLst/>
              </a:prstGeom>
              <a:blipFill>
                <a:blip r:embed="rId6"/>
                <a:stretch>
                  <a:fillRect r="-16667"/>
                </a:stretch>
              </a:blipFill>
            </p:spPr>
            <p:txBody>
              <a:bodyPr/>
              <a:lstStyle/>
              <a:p>
                <a:r>
                  <a:rPr lang="en-NO">
                    <a:noFill/>
                  </a:rPr>
                  <a:t> </a:t>
                </a:r>
              </a:p>
            </p:txBody>
          </p:sp>
        </mc:Fallback>
      </mc:AlternateContent>
      <p:pic>
        <p:nvPicPr>
          <p:cNvPr id="32" name="Picture 31">
            <a:extLst>
              <a:ext uri="{FF2B5EF4-FFF2-40B4-BE49-F238E27FC236}">
                <a16:creationId xmlns:a16="http://schemas.microsoft.com/office/drawing/2014/main" id="{9D46F2E8-D070-59A8-CA33-F76166882E8E}"/>
              </a:ext>
            </a:extLst>
          </p:cNvPr>
          <p:cNvPicPr>
            <a:picLocks noChangeAspect="1"/>
          </p:cNvPicPr>
          <p:nvPr/>
        </p:nvPicPr>
        <p:blipFill>
          <a:blip r:embed="rId7"/>
          <a:stretch>
            <a:fillRect/>
          </a:stretch>
        </p:blipFill>
        <p:spPr>
          <a:xfrm rot="5400000">
            <a:off x="4035222" y="3965346"/>
            <a:ext cx="734123" cy="667867"/>
          </a:xfrm>
          <a:prstGeom prst="rect">
            <a:avLst/>
          </a:prstGeom>
        </p:spPr>
      </p:pic>
      <p:sp>
        <p:nvSpPr>
          <p:cNvPr id="41" name="TextBox 40">
            <a:extLst>
              <a:ext uri="{FF2B5EF4-FFF2-40B4-BE49-F238E27FC236}">
                <a16:creationId xmlns:a16="http://schemas.microsoft.com/office/drawing/2014/main" id="{1B973E37-7565-2E88-68EA-6DEF1DF7346E}"/>
              </a:ext>
            </a:extLst>
          </p:cNvPr>
          <p:cNvSpPr txBox="1"/>
          <p:nvPr/>
        </p:nvSpPr>
        <p:spPr>
          <a:xfrm>
            <a:off x="4050237" y="3276835"/>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p:cxnSp>
        <p:nvCxnSpPr>
          <p:cNvPr id="42" name="Straight Arrow Connector 41">
            <a:extLst>
              <a:ext uri="{FF2B5EF4-FFF2-40B4-BE49-F238E27FC236}">
                <a16:creationId xmlns:a16="http://schemas.microsoft.com/office/drawing/2014/main" id="{8314C94E-D2E3-E281-C12A-9E2DADD1DBB6}"/>
              </a:ext>
            </a:extLst>
          </p:cNvPr>
          <p:cNvCxnSpPr>
            <a:cxnSpLocks/>
          </p:cNvCxnSpPr>
          <p:nvPr/>
        </p:nvCxnSpPr>
        <p:spPr>
          <a:xfrm>
            <a:off x="4057057" y="5918388"/>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B595DD-99C7-73F1-7CB8-CEFAC4E66582}"/>
              </a:ext>
            </a:extLst>
          </p:cNvPr>
          <p:cNvCxnSpPr>
            <a:cxnSpLocks/>
          </p:cNvCxnSpPr>
          <p:nvPr/>
        </p:nvCxnSpPr>
        <p:spPr>
          <a:xfrm flipV="1">
            <a:off x="4057057" y="5054788"/>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5C365C-C048-ED65-F298-34C922C0B5C6}"/>
              </a:ext>
            </a:extLst>
          </p:cNvPr>
          <p:cNvCxnSpPr>
            <a:cxnSpLocks/>
          </p:cNvCxnSpPr>
          <p:nvPr/>
        </p:nvCxnSpPr>
        <p:spPr>
          <a:xfrm>
            <a:off x="4240804" y="5322417"/>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CFCA9F-1A76-0299-FCA2-4B0A6E5AF0ED}"/>
              </a:ext>
            </a:extLst>
          </p:cNvPr>
          <p:cNvCxnSpPr>
            <a:cxnSpLocks/>
          </p:cNvCxnSpPr>
          <p:nvPr/>
        </p:nvCxnSpPr>
        <p:spPr>
          <a:xfrm>
            <a:off x="4642544" y="5738567"/>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3393F16-8386-D180-AD91-B21F5651E052}"/>
                  </a:ext>
                </a:extLst>
              </p:cNvPr>
              <p:cNvSpPr txBox="1"/>
              <p:nvPr/>
            </p:nvSpPr>
            <p:spPr>
              <a:xfrm>
                <a:off x="4121434"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47" name="TextBox 46">
                <a:extLst>
                  <a:ext uri="{FF2B5EF4-FFF2-40B4-BE49-F238E27FC236}">
                    <a16:creationId xmlns:a16="http://schemas.microsoft.com/office/drawing/2014/main" id="{63393F16-8386-D180-AD91-B21F5651E052}"/>
                  </a:ext>
                </a:extLst>
              </p:cNvPr>
              <p:cNvSpPr txBox="1">
                <a:spLocks noRot="1" noChangeAspect="1" noMove="1" noResize="1" noEditPoints="1" noAdjustHandles="1" noChangeArrowheads="1" noChangeShapeType="1" noTextEdit="1"/>
              </p:cNvSpPr>
              <p:nvPr/>
            </p:nvSpPr>
            <p:spPr>
              <a:xfrm>
                <a:off x="4121434" y="5942270"/>
                <a:ext cx="289043" cy="369332"/>
              </a:xfrm>
              <a:prstGeom prst="rect">
                <a:avLst/>
              </a:prstGeom>
              <a:blipFill>
                <a:blip r:embed="rId8"/>
                <a:stretch>
                  <a:fillRect r="-41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3ECC6E-8DCE-FFD1-BE18-060738596E3C}"/>
                  </a:ext>
                </a:extLst>
              </p:cNvPr>
              <p:cNvSpPr txBox="1"/>
              <p:nvPr/>
            </p:nvSpPr>
            <p:spPr>
              <a:xfrm>
                <a:off x="4497827" y="5942270"/>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48" name="TextBox 47">
                <a:extLst>
                  <a:ext uri="{FF2B5EF4-FFF2-40B4-BE49-F238E27FC236}">
                    <a16:creationId xmlns:a16="http://schemas.microsoft.com/office/drawing/2014/main" id="{AB3ECC6E-8DCE-FFD1-BE18-060738596E3C}"/>
                  </a:ext>
                </a:extLst>
              </p:cNvPr>
              <p:cNvSpPr txBox="1">
                <a:spLocks noRot="1" noChangeAspect="1" noMove="1" noResize="1" noEditPoints="1" noAdjustHandles="1" noChangeArrowheads="1" noChangeShapeType="1" noTextEdit="1"/>
              </p:cNvSpPr>
              <p:nvPr/>
            </p:nvSpPr>
            <p:spPr>
              <a:xfrm>
                <a:off x="4497827" y="5942270"/>
                <a:ext cx="289043" cy="369332"/>
              </a:xfrm>
              <a:prstGeom prst="rect">
                <a:avLst/>
              </a:prstGeom>
              <a:blipFill>
                <a:blip r:embed="rId9"/>
                <a:stretch>
                  <a:fillRect r="-17391"/>
                </a:stretch>
              </a:blipFill>
            </p:spPr>
            <p:txBody>
              <a:bodyPr/>
              <a:lstStyle/>
              <a:p>
                <a:r>
                  <a:rPr lang="en-NO">
                    <a:noFill/>
                  </a:rPr>
                  <a:t> </a:t>
                </a:r>
              </a:p>
            </p:txBody>
          </p:sp>
        </mc:Fallback>
      </mc:AlternateContent>
      <p:pic>
        <p:nvPicPr>
          <p:cNvPr id="2" name="Picture 1">
            <a:extLst>
              <a:ext uri="{FF2B5EF4-FFF2-40B4-BE49-F238E27FC236}">
                <a16:creationId xmlns:a16="http://schemas.microsoft.com/office/drawing/2014/main" id="{70DC5EC5-ADC1-BBA5-5F15-EB043473C3DE}"/>
              </a:ext>
            </a:extLst>
          </p:cNvPr>
          <p:cNvPicPr>
            <a:picLocks noChangeAspect="1"/>
          </p:cNvPicPr>
          <p:nvPr/>
        </p:nvPicPr>
        <p:blipFill>
          <a:blip r:embed="rId7"/>
          <a:stretch>
            <a:fillRect/>
          </a:stretch>
        </p:blipFill>
        <p:spPr>
          <a:xfrm rot="5400000">
            <a:off x="1704120" y="3974080"/>
            <a:ext cx="734123" cy="667867"/>
          </a:xfrm>
          <a:prstGeom prst="rect">
            <a:avLst/>
          </a:prstGeom>
        </p:spPr>
      </p:pic>
      <p:sp>
        <p:nvSpPr>
          <p:cNvPr id="3" name="TextBox 2">
            <a:extLst>
              <a:ext uri="{FF2B5EF4-FFF2-40B4-BE49-F238E27FC236}">
                <a16:creationId xmlns:a16="http://schemas.microsoft.com/office/drawing/2014/main" id="{908A8F53-CFEA-B0BE-01F7-8DF785B9CD21}"/>
              </a:ext>
            </a:extLst>
          </p:cNvPr>
          <p:cNvSpPr txBox="1"/>
          <p:nvPr/>
        </p:nvSpPr>
        <p:spPr>
          <a:xfrm>
            <a:off x="1719135" y="3285569"/>
            <a:ext cx="6303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NN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942F111-AD99-A715-C17B-7BCCB64F44FA}"/>
                  </a:ext>
                </a:extLst>
              </p:cNvPr>
              <p:cNvSpPr txBox="1"/>
              <p:nvPr/>
            </p:nvSpPr>
            <p:spPr>
              <a:xfrm>
                <a:off x="5594035" y="5132644"/>
                <a:ext cx="3686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sz="2800" dirty="0"/>
              </a:p>
            </p:txBody>
          </p:sp>
        </mc:Choice>
        <mc:Fallback xmlns="">
          <p:sp>
            <p:nvSpPr>
              <p:cNvPr id="40" name="TextBox 39">
                <a:extLst>
                  <a:ext uri="{FF2B5EF4-FFF2-40B4-BE49-F238E27FC236}">
                    <a16:creationId xmlns:a16="http://schemas.microsoft.com/office/drawing/2014/main" id="{7942F111-AD99-A715-C17B-7BCCB64F44FA}"/>
                  </a:ext>
                </a:extLst>
              </p:cNvPr>
              <p:cNvSpPr txBox="1">
                <a:spLocks noRot="1" noChangeAspect="1" noMove="1" noResize="1" noEditPoints="1" noAdjustHandles="1" noChangeArrowheads="1" noChangeShapeType="1" noTextEdit="1"/>
              </p:cNvSpPr>
              <p:nvPr/>
            </p:nvSpPr>
            <p:spPr>
              <a:xfrm>
                <a:off x="5594035" y="5132644"/>
                <a:ext cx="368691" cy="430887"/>
              </a:xfrm>
              <a:prstGeom prst="rect">
                <a:avLst/>
              </a:prstGeom>
              <a:blipFill>
                <a:blip r:embed="rId10"/>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1E3AD85-DA61-EC7F-38CA-0E0EE3E6AD06}"/>
                  </a:ext>
                </a:extLst>
              </p:cNvPr>
              <p:cNvSpPr txBox="1"/>
              <p:nvPr/>
            </p:nvSpPr>
            <p:spPr>
              <a:xfrm>
                <a:off x="6609649" y="5209589"/>
                <a:ext cx="4007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m:t>
                      </m:r>
                    </m:oMath>
                  </m:oMathPara>
                </a14:m>
                <a:endParaRPr lang="en-NO" dirty="0"/>
              </a:p>
            </p:txBody>
          </p:sp>
        </mc:Choice>
        <mc:Fallback xmlns="">
          <p:sp>
            <p:nvSpPr>
              <p:cNvPr id="50" name="TextBox 49">
                <a:extLst>
                  <a:ext uri="{FF2B5EF4-FFF2-40B4-BE49-F238E27FC236}">
                    <a16:creationId xmlns:a16="http://schemas.microsoft.com/office/drawing/2014/main" id="{61E3AD85-DA61-EC7F-38CA-0E0EE3E6AD06}"/>
                  </a:ext>
                </a:extLst>
              </p:cNvPr>
              <p:cNvSpPr txBox="1">
                <a:spLocks noRot="1" noChangeAspect="1" noMove="1" noResize="1" noEditPoints="1" noAdjustHandles="1" noChangeArrowheads="1" noChangeShapeType="1" noTextEdit="1"/>
              </p:cNvSpPr>
              <p:nvPr/>
            </p:nvSpPr>
            <p:spPr>
              <a:xfrm>
                <a:off x="6609649" y="5209589"/>
                <a:ext cx="400751" cy="430887"/>
              </a:xfrm>
              <a:prstGeom prst="rect">
                <a:avLst/>
              </a:prstGeom>
              <a:blipFill>
                <a:blip r:embed="rId11"/>
                <a:stretch>
                  <a:fillRect l="-9375" r="-12500"/>
                </a:stretch>
              </a:blipFill>
            </p:spPr>
            <p:txBody>
              <a:bodyPr/>
              <a:lstStyle/>
              <a:p>
                <a:r>
                  <a:rPr lang="en-NO">
                    <a:noFill/>
                  </a:rPr>
                  <a:t> </a:t>
                </a:r>
              </a:p>
            </p:txBody>
          </p:sp>
        </mc:Fallback>
      </mc:AlternateContent>
      <p:sp>
        <p:nvSpPr>
          <p:cNvPr id="52" name="TextBox 51">
            <a:extLst>
              <a:ext uri="{FF2B5EF4-FFF2-40B4-BE49-F238E27FC236}">
                <a16:creationId xmlns:a16="http://schemas.microsoft.com/office/drawing/2014/main" id="{478A8A65-3830-5036-78C6-D606AA748A8F}"/>
              </a:ext>
            </a:extLst>
          </p:cNvPr>
          <p:cNvSpPr txBox="1"/>
          <p:nvPr/>
        </p:nvSpPr>
        <p:spPr>
          <a:xfrm>
            <a:off x="5464142" y="4106359"/>
            <a:ext cx="5638082" cy="369332"/>
          </a:xfrm>
          <a:prstGeom prst="rect">
            <a:avLst/>
          </a:prstGeom>
          <a:noFill/>
        </p:spPr>
        <p:txBody>
          <a:bodyPr wrap="none" rtlCol="0">
            <a:spAutoFit/>
          </a:bodyPr>
          <a:lstStyle/>
          <a:p>
            <a:r>
              <a:rPr lang="en-NO" dirty="0"/>
              <a:t>100/1000/10000 …. </a:t>
            </a:r>
            <a:r>
              <a:rPr lang="en-GB" dirty="0"/>
              <a:t>P</a:t>
            </a:r>
            <a:r>
              <a:rPr lang="en-NO" dirty="0"/>
              <a:t>redictions from different NNs</a:t>
            </a:r>
          </a:p>
        </p:txBody>
      </p:sp>
      <p:cxnSp>
        <p:nvCxnSpPr>
          <p:cNvPr id="4" name="Straight Arrow Connector 3">
            <a:extLst>
              <a:ext uri="{FF2B5EF4-FFF2-40B4-BE49-F238E27FC236}">
                <a16:creationId xmlns:a16="http://schemas.microsoft.com/office/drawing/2014/main" id="{4D4F9995-B12B-9E21-6C19-664201998A83}"/>
              </a:ext>
            </a:extLst>
          </p:cNvPr>
          <p:cNvCxnSpPr>
            <a:cxnSpLocks/>
          </p:cNvCxnSpPr>
          <p:nvPr/>
        </p:nvCxnSpPr>
        <p:spPr>
          <a:xfrm>
            <a:off x="1510916" y="5875867"/>
            <a:ext cx="931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19146C-3B81-2113-DCA1-C9EB661B3B7A}"/>
              </a:ext>
            </a:extLst>
          </p:cNvPr>
          <p:cNvCxnSpPr>
            <a:cxnSpLocks/>
          </p:cNvCxnSpPr>
          <p:nvPr/>
        </p:nvCxnSpPr>
        <p:spPr>
          <a:xfrm flipV="1">
            <a:off x="1510916" y="5012267"/>
            <a:ext cx="0" cy="86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0FB407-0EC5-E888-5B27-5B0CECA1C4FE}"/>
              </a:ext>
            </a:extLst>
          </p:cNvPr>
          <p:cNvCxnSpPr>
            <a:cxnSpLocks/>
          </p:cNvCxnSpPr>
          <p:nvPr/>
        </p:nvCxnSpPr>
        <p:spPr>
          <a:xfrm>
            <a:off x="2071182" y="5742193"/>
            <a:ext cx="500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47596F-ACCE-5376-8317-079FB02C8D6B}"/>
              </a:ext>
            </a:extLst>
          </p:cNvPr>
          <p:cNvCxnSpPr>
            <a:cxnSpLocks/>
          </p:cNvCxnSpPr>
          <p:nvPr/>
        </p:nvCxnSpPr>
        <p:spPr>
          <a:xfrm>
            <a:off x="1689901" y="5290328"/>
            <a:ext cx="515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390486-49C0-C8F0-26BD-21068869DA1A}"/>
                  </a:ext>
                </a:extLst>
              </p:cNvPr>
              <p:cNvSpPr txBox="1"/>
              <p:nvPr/>
            </p:nvSpPr>
            <p:spPr>
              <a:xfrm>
                <a:off x="1575293"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𝑃</m:t>
                      </m:r>
                    </m:oMath>
                  </m:oMathPara>
                </a14:m>
                <a:endParaRPr lang="en-NO" dirty="0"/>
              </a:p>
            </p:txBody>
          </p:sp>
        </mc:Choice>
        <mc:Fallback xmlns="">
          <p:sp>
            <p:nvSpPr>
              <p:cNvPr id="8" name="TextBox 7">
                <a:extLst>
                  <a:ext uri="{FF2B5EF4-FFF2-40B4-BE49-F238E27FC236}">
                    <a16:creationId xmlns:a16="http://schemas.microsoft.com/office/drawing/2014/main" id="{F2390486-49C0-C8F0-26BD-21068869DA1A}"/>
                  </a:ext>
                </a:extLst>
              </p:cNvPr>
              <p:cNvSpPr txBox="1">
                <a:spLocks noRot="1" noChangeAspect="1" noMove="1" noResize="1" noEditPoints="1" noAdjustHandles="1" noChangeArrowheads="1" noChangeShapeType="1" noTextEdit="1"/>
              </p:cNvSpPr>
              <p:nvPr/>
            </p:nvSpPr>
            <p:spPr>
              <a:xfrm>
                <a:off x="1575293" y="5899749"/>
                <a:ext cx="289043" cy="369332"/>
              </a:xfrm>
              <a:prstGeom prst="rect">
                <a:avLst/>
              </a:prstGeom>
              <a:blipFill>
                <a:blip r:embed="rId12"/>
                <a:stretch>
                  <a:fillRect r="-8333"/>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3AFC9E-110A-8F2A-8149-C0912718D97A}"/>
                  </a:ext>
                </a:extLst>
              </p:cNvPr>
              <p:cNvSpPr txBox="1"/>
              <p:nvPr/>
            </p:nvSpPr>
            <p:spPr>
              <a:xfrm>
                <a:off x="1951686" y="5899749"/>
                <a:ext cx="2890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𝑁</m:t>
                      </m:r>
                    </m:oMath>
                  </m:oMathPara>
                </a14:m>
                <a:endParaRPr lang="en-NO" dirty="0"/>
              </a:p>
            </p:txBody>
          </p:sp>
        </mc:Choice>
        <mc:Fallback xmlns="">
          <p:sp>
            <p:nvSpPr>
              <p:cNvPr id="9" name="TextBox 8">
                <a:extLst>
                  <a:ext uri="{FF2B5EF4-FFF2-40B4-BE49-F238E27FC236}">
                    <a16:creationId xmlns:a16="http://schemas.microsoft.com/office/drawing/2014/main" id="{D13AFC9E-110A-8F2A-8149-C0912718D97A}"/>
                  </a:ext>
                </a:extLst>
              </p:cNvPr>
              <p:cNvSpPr txBox="1">
                <a:spLocks noRot="1" noChangeAspect="1" noMove="1" noResize="1" noEditPoints="1" noAdjustHandles="1" noChangeArrowheads="1" noChangeShapeType="1" noTextEdit="1"/>
              </p:cNvSpPr>
              <p:nvPr/>
            </p:nvSpPr>
            <p:spPr>
              <a:xfrm>
                <a:off x="1951686" y="5899749"/>
                <a:ext cx="289043" cy="369332"/>
              </a:xfrm>
              <a:prstGeom prst="rect">
                <a:avLst/>
              </a:prstGeom>
              <a:blipFill>
                <a:blip r:embed="rId6"/>
                <a:stretch>
                  <a:fillRect r="-16667"/>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4F7623-6E01-0FCD-53C4-7CE43AEF6B21}"/>
                  </a:ext>
                </a:extLst>
              </p:cNvPr>
              <p:cNvSpPr txBox="1"/>
              <p:nvPr/>
            </p:nvSpPr>
            <p:spPr>
              <a:xfrm>
                <a:off x="7010400" y="1954077"/>
                <a:ext cx="822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𝑃</m:t>
                      </m:r>
                    </m:oMath>
                  </m:oMathPara>
                </a14:m>
                <a:endParaRPr lang="en-NO" dirty="0"/>
              </a:p>
            </p:txBody>
          </p:sp>
        </mc:Choice>
        <mc:Fallback xmlns="">
          <p:sp>
            <p:nvSpPr>
              <p:cNvPr id="10" name="TextBox 9">
                <a:extLst>
                  <a:ext uri="{FF2B5EF4-FFF2-40B4-BE49-F238E27FC236}">
                    <a16:creationId xmlns:a16="http://schemas.microsoft.com/office/drawing/2014/main" id="{814F7623-6E01-0FCD-53C4-7CE43AEF6B21}"/>
                  </a:ext>
                </a:extLst>
              </p:cNvPr>
              <p:cNvSpPr txBox="1">
                <a:spLocks noRot="1" noChangeAspect="1" noMove="1" noResize="1" noEditPoints="1" noAdjustHandles="1" noChangeArrowheads="1" noChangeShapeType="1" noTextEdit="1"/>
              </p:cNvSpPr>
              <p:nvPr/>
            </p:nvSpPr>
            <p:spPr>
              <a:xfrm>
                <a:off x="7010400" y="1954077"/>
                <a:ext cx="822960" cy="369332"/>
              </a:xfrm>
              <a:prstGeom prst="rect">
                <a:avLst/>
              </a:prstGeom>
              <a:blipFill>
                <a:blip r:embed="rId13"/>
                <a:stretch>
                  <a:fillRect/>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5E5690-F96C-FE1E-0590-A099B5463E4C}"/>
                  </a:ext>
                </a:extLst>
              </p:cNvPr>
              <p:cNvSpPr txBox="1"/>
              <p:nvPr/>
            </p:nvSpPr>
            <p:spPr>
              <a:xfrm>
                <a:off x="7678820"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1" name="TextBox 10">
                <a:extLst>
                  <a:ext uri="{FF2B5EF4-FFF2-40B4-BE49-F238E27FC236}">
                    <a16:creationId xmlns:a16="http://schemas.microsoft.com/office/drawing/2014/main" id="{DC5E5690-F96C-FE1E-0590-A099B5463E4C}"/>
                  </a:ext>
                </a:extLst>
              </p:cNvPr>
              <p:cNvSpPr txBox="1">
                <a:spLocks noRot="1" noChangeAspect="1" noMove="1" noResize="1" noEditPoints="1" noAdjustHandles="1" noChangeArrowheads="1" noChangeShapeType="1" noTextEdit="1"/>
              </p:cNvSpPr>
              <p:nvPr/>
            </p:nvSpPr>
            <p:spPr>
              <a:xfrm>
                <a:off x="7678820" y="5167068"/>
                <a:ext cx="1293880" cy="276999"/>
              </a:xfrm>
              <a:prstGeom prst="rect">
                <a:avLst/>
              </a:prstGeom>
              <a:blipFill>
                <a:blip r:embed="rId14"/>
                <a:stretch>
                  <a:fillRect l="-3883" r="-5825"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2F7695-E7D4-354B-2029-DBF04A86D319}"/>
                  </a:ext>
                </a:extLst>
              </p:cNvPr>
              <p:cNvSpPr txBox="1"/>
              <p:nvPr/>
            </p:nvSpPr>
            <p:spPr>
              <a:xfrm>
                <a:off x="170693" y="5167068"/>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2" name="TextBox 11">
                <a:extLst>
                  <a:ext uri="{FF2B5EF4-FFF2-40B4-BE49-F238E27FC236}">
                    <a16:creationId xmlns:a16="http://schemas.microsoft.com/office/drawing/2014/main" id="{4F2F7695-E7D4-354B-2029-DBF04A86D319}"/>
                  </a:ext>
                </a:extLst>
              </p:cNvPr>
              <p:cNvSpPr txBox="1">
                <a:spLocks noRot="1" noChangeAspect="1" noMove="1" noResize="1" noEditPoints="1" noAdjustHandles="1" noChangeArrowheads="1" noChangeShapeType="1" noTextEdit="1"/>
              </p:cNvSpPr>
              <p:nvPr/>
            </p:nvSpPr>
            <p:spPr>
              <a:xfrm>
                <a:off x="170693" y="5167068"/>
                <a:ext cx="1293880" cy="276999"/>
              </a:xfrm>
              <a:prstGeom prst="rect">
                <a:avLst/>
              </a:prstGeom>
              <a:blipFill>
                <a:blip r:embed="rId15"/>
                <a:stretch>
                  <a:fillRect l="-3883" r="-4854" b="-40909"/>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72B5E4-B527-BB91-CD0B-5BF5884B349D}"/>
                  </a:ext>
                </a:extLst>
              </p:cNvPr>
              <p:cNvSpPr txBox="1"/>
              <p:nvPr/>
            </p:nvSpPr>
            <p:spPr>
              <a:xfrm>
                <a:off x="2716834" y="5209589"/>
                <a:ext cx="12938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m:t>
                      </m:r>
                      <m:r>
                        <a:rPr lang="nb-NO" b="0" i="1" smtClean="0">
                          <a:latin typeface="Cambria Math" panose="02040503050406030204" pitchFamily="18" charset="0"/>
                        </a:rPr>
                        <m:t>𝑋</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0</m:t>
                          </m:r>
                        </m:sub>
                      </m:sSub>
                      <m:r>
                        <a:rPr lang="nb-NO" b="0" i="1" smtClean="0">
                          <a:latin typeface="Cambria Math" panose="02040503050406030204" pitchFamily="18" charset="0"/>
                        </a:rPr>
                        <m:t>)</m:t>
                      </m:r>
                    </m:oMath>
                  </m:oMathPara>
                </a14:m>
                <a:endParaRPr lang="en-NO" dirty="0"/>
              </a:p>
            </p:txBody>
          </p:sp>
        </mc:Choice>
        <mc:Fallback xmlns="">
          <p:sp>
            <p:nvSpPr>
              <p:cNvPr id="14" name="TextBox 13">
                <a:extLst>
                  <a:ext uri="{FF2B5EF4-FFF2-40B4-BE49-F238E27FC236}">
                    <a16:creationId xmlns:a16="http://schemas.microsoft.com/office/drawing/2014/main" id="{6072B5E4-B527-BB91-CD0B-5BF5884B349D}"/>
                  </a:ext>
                </a:extLst>
              </p:cNvPr>
              <p:cNvSpPr txBox="1">
                <a:spLocks noRot="1" noChangeAspect="1" noMove="1" noResize="1" noEditPoints="1" noAdjustHandles="1" noChangeArrowheads="1" noChangeShapeType="1" noTextEdit="1"/>
              </p:cNvSpPr>
              <p:nvPr/>
            </p:nvSpPr>
            <p:spPr>
              <a:xfrm>
                <a:off x="2716834" y="5209589"/>
                <a:ext cx="1293880" cy="276999"/>
              </a:xfrm>
              <a:prstGeom prst="rect">
                <a:avLst/>
              </a:prstGeom>
              <a:blipFill>
                <a:blip r:embed="rId16"/>
                <a:stretch>
                  <a:fillRect l="-3922" r="-5882" b="-39130"/>
                </a:stretch>
              </a:blipFill>
            </p:spPr>
            <p:txBody>
              <a:bodyPr/>
              <a:lstStyle/>
              <a:p>
                <a:r>
                  <a:rPr lang="en-NO">
                    <a:noFill/>
                  </a:rPr>
                  <a:t> </a:t>
                </a:r>
              </a:p>
            </p:txBody>
          </p:sp>
        </mc:Fallback>
      </mc:AlternateContent>
      <p:sp>
        <p:nvSpPr>
          <p:cNvPr id="15" name="TextBox 14">
            <a:extLst>
              <a:ext uri="{FF2B5EF4-FFF2-40B4-BE49-F238E27FC236}">
                <a16:creationId xmlns:a16="http://schemas.microsoft.com/office/drawing/2014/main" id="{E730DCBB-DCA0-841B-3A19-885CD30FD243}"/>
              </a:ext>
            </a:extLst>
          </p:cNvPr>
          <p:cNvSpPr txBox="1"/>
          <p:nvPr/>
        </p:nvSpPr>
        <p:spPr>
          <a:xfrm>
            <a:off x="1549179"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1</a:t>
            </a:r>
            <a:endParaRPr lang="en-NO" dirty="0"/>
          </a:p>
        </p:txBody>
      </p:sp>
      <p:sp>
        <p:nvSpPr>
          <p:cNvPr id="17" name="TextBox 16">
            <a:extLst>
              <a:ext uri="{FF2B5EF4-FFF2-40B4-BE49-F238E27FC236}">
                <a16:creationId xmlns:a16="http://schemas.microsoft.com/office/drawing/2014/main" id="{48D2D936-A38F-0E02-3EC6-43E6C4859CE6}"/>
              </a:ext>
            </a:extLst>
          </p:cNvPr>
          <p:cNvSpPr txBox="1"/>
          <p:nvPr/>
        </p:nvSpPr>
        <p:spPr>
          <a:xfrm>
            <a:off x="3860638" y="2950852"/>
            <a:ext cx="1044003"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a:t>
            </a:r>
            <a:r>
              <a:rPr lang="en-NO" dirty="0">
                <a:latin typeface="Times New Roman" panose="02020603050405020304" pitchFamily="18" charset="0"/>
                <a:cs typeface="Times New Roman" panose="02020603050405020304" pitchFamily="18" charset="0"/>
              </a:rPr>
              <a:t>2</a:t>
            </a:r>
            <a:endParaRPr lang="en-NO" dirty="0"/>
          </a:p>
        </p:txBody>
      </p:sp>
      <p:sp>
        <p:nvSpPr>
          <p:cNvPr id="18" name="TextBox 17">
            <a:extLst>
              <a:ext uri="{FF2B5EF4-FFF2-40B4-BE49-F238E27FC236}">
                <a16:creationId xmlns:a16="http://schemas.microsoft.com/office/drawing/2014/main" id="{7B86345C-AFCB-9EDD-8CB1-AE44B9B828EF}"/>
              </a:ext>
            </a:extLst>
          </p:cNvPr>
          <p:cNvSpPr txBox="1"/>
          <p:nvPr/>
        </p:nvSpPr>
        <p:spPr>
          <a:xfrm>
            <a:off x="7927783" y="2950852"/>
            <a:ext cx="132358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Sample N</a:t>
            </a:r>
            <a:endParaRPr lang="en-NO" dirty="0"/>
          </a:p>
        </p:txBody>
      </p:sp>
      <p:sp>
        <p:nvSpPr>
          <p:cNvPr id="19" name="TextBox 18">
            <a:extLst>
              <a:ext uri="{FF2B5EF4-FFF2-40B4-BE49-F238E27FC236}">
                <a16:creationId xmlns:a16="http://schemas.microsoft.com/office/drawing/2014/main" id="{C0DF448D-B191-79F8-6030-FE086874A4DB}"/>
              </a:ext>
            </a:extLst>
          </p:cNvPr>
          <p:cNvSpPr txBox="1"/>
          <p:nvPr/>
        </p:nvSpPr>
        <p:spPr>
          <a:xfrm>
            <a:off x="10241599" y="4830117"/>
            <a:ext cx="1323585" cy="369332"/>
          </a:xfrm>
          <a:prstGeom prst="rect">
            <a:avLst/>
          </a:prstGeom>
          <a:noFill/>
        </p:spPr>
        <p:txBody>
          <a:bodyPr wrap="square">
            <a:spAutoFit/>
          </a:bodyPr>
          <a:lstStyle/>
          <a:p>
            <a:r>
              <a:rPr lang="en-NO" sz="1800" dirty="0">
                <a:latin typeface="Times New Roman" panose="02020603050405020304" pitchFamily="18" charset="0"/>
                <a:cs typeface="Times New Roman" panose="02020603050405020304" pitchFamily="18" charset="0"/>
              </a:rPr>
              <a:t>Agree</a:t>
            </a:r>
            <a:endParaRPr lang="en-NO" dirty="0"/>
          </a:p>
        </p:txBody>
      </p:sp>
      <p:cxnSp>
        <p:nvCxnSpPr>
          <p:cNvPr id="27" name="Straight Connector 26">
            <a:extLst>
              <a:ext uri="{FF2B5EF4-FFF2-40B4-BE49-F238E27FC236}">
                <a16:creationId xmlns:a16="http://schemas.microsoft.com/office/drawing/2014/main" id="{50840F47-CA49-DECF-DA55-C303A104751C}"/>
              </a:ext>
            </a:extLst>
          </p:cNvPr>
          <p:cNvCxnSpPr>
            <a:cxnSpLocks/>
          </p:cNvCxnSpPr>
          <p:nvPr/>
        </p:nvCxnSpPr>
        <p:spPr>
          <a:xfrm>
            <a:off x="9039596" y="5348089"/>
            <a:ext cx="860349"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CE20CF8-CC6D-333A-3424-343F35BB3E8D}"/>
              </a:ext>
            </a:extLst>
          </p:cNvPr>
          <p:cNvSpPr txBox="1"/>
          <p:nvPr/>
        </p:nvSpPr>
        <p:spPr>
          <a:xfrm>
            <a:off x="9870945" y="5209589"/>
            <a:ext cx="1523174" cy="276999"/>
          </a:xfrm>
          <a:prstGeom prst="rect">
            <a:avLst/>
          </a:prstGeom>
          <a:noFill/>
        </p:spPr>
        <p:txBody>
          <a:bodyPr wrap="none" rtlCol="0">
            <a:spAutoFit/>
          </a:bodyPr>
          <a:lstStyle/>
          <a:p>
            <a:r>
              <a:rPr lang="en-NO" sz="1200" dirty="0">
                <a:solidFill>
                  <a:schemeClr val="bg1"/>
                </a:solidFill>
              </a:rPr>
              <a:t>Decicion boundry</a:t>
            </a:r>
          </a:p>
        </p:txBody>
      </p:sp>
      <p:sp>
        <p:nvSpPr>
          <p:cNvPr id="21" name="TextBox 20">
            <a:extLst>
              <a:ext uri="{FF2B5EF4-FFF2-40B4-BE49-F238E27FC236}">
                <a16:creationId xmlns:a16="http://schemas.microsoft.com/office/drawing/2014/main" id="{0224B5C5-4473-4D88-2A4D-B4AB645400C2}"/>
              </a:ext>
            </a:extLst>
          </p:cNvPr>
          <p:cNvSpPr txBox="1"/>
          <p:nvPr/>
        </p:nvSpPr>
        <p:spPr>
          <a:xfrm>
            <a:off x="88231" y="65712"/>
            <a:ext cx="6096000" cy="461665"/>
          </a:xfrm>
          <a:prstGeom prst="rect">
            <a:avLst/>
          </a:prstGeom>
          <a:noFill/>
        </p:spPr>
        <p:txBody>
          <a:bodyPr wrap="square">
            <a:spAutoFit/>
          </a:bodyPr>
          <a:lstStyle/>
          <a:p>
            <a:r>
              <a:rPr lang="en-GB" sz="2400" dirty="0">
                <a:solidFill>
                  <a:srgbClr val="00B0F0"/>
                </a:solidFill>
                <a:latin typeface="Times New Roman" panose="02020603050405020304" pitchFamily="18" charset="0"/>
                <a:cs typeface="Times New Roman" panose="02020603050405020304" pitchFamily="18" charset="0"/>
              </a:rPr>
              <a:t>Doctor vs. Neural net</a:t>
            </a:r>
            <a:endParaRPr lang="en-NO" sz="2400" dirty="0"/>
          </a:p>
        </p:txBody>
      </p:sp>
      <p:cxnSp>
        <p:nvCxnSpPr>
          <p:cNvPr id="22" name="Straight Arrow Connector 21">
            <a:extLst>
              <a:ext uri="{FF2B5EF4-FFF2-40B4-BE49-F238E27FC236}">
                <a16:creationId xmlns:a16="http://schemas.microsoft.com/office/drawing/2014/main" id="{506610DB-648B-35F5-370F-E51C55BA8D69}"/>
              </a:ext>
            </a:extLst>
          </p:cNvPr>
          <p:cNvCxnSpPr>
            <a:cxnSpLocks/>
          </p:cNvCxnSpPr>
          <p:nvPr/>
        </p:nvCxnSpPr>
        <p:spPr>
          <a:xfrm>
            <a:off x="1942252" y="2567197"/>
            <a:ext cx="28523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DECFDC-9BC8-9B79-CFF2-202205901101}"/>
              </a:ext>
            </a:extLst>
          </p:cNvPr>
          <p:cNvCxnSpPr>
            <a:cxnSpLocks/>
          </p:cNvCxnSpPr>
          <p:nvPr/>
        </p:nvCxnSpPr>
        <p:spPr>
          <a:xfrm flipV="1">
            <a:off x="1942252" y="908223"/>
            <a:ext cx="0" cy="1658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Freeform 23">
            <a:extLst>
              <a:ext uri="{FF2B5EF4-FFF2-40B4-BE49-F238E27FC236}">
                <a16:creationId xmlns:a16="http://schemas.microsoft.com/office/drawing/2014/main" id="{B2053A77-8131-0A4D-85BC-49EED28ED4D6}"/>
              </a:ext>
            </a:extLst>
          </p:cNvPr>
          <p:cNvSpPr/>
          <p:nvPr/>
        </p:nvSpPr>
        <p:spPr>
          <a:xfrm>
            <a:off x="1960478" y="1340345"/>
            <a:ext cx="2317072" cy="1208451"/>
          </a:xfrm>
          <a:custGeom>
            <a:avLst/>
            <a:gdLst>
              <a:gd name="connsiteX0" fmla="*/ 0 w 2317072"/>
              <a:gd name="connsiteY0" fmla="*/ 1473870 h 1482748"/>
              <a:gd name="connsiteX1" fmla="*/ 550416 w 2317072"/>
              <a:gd name="connsiteY1" fmla="*/ 1145396 h 1482748"/>
              <a:gd name="connsiteX2" fmla="*/ 1189608 w 2317072"/>
              <a:gd name="connsiteY2" fmla="*/ 177 h 1482748"/>
              <a:gd name="connsiteX3" fmla="*/ 1819922 w 2317072"/>
              <a:gd name="connsiteY3" fmla="*/ 1234173 h 1482748"/>
              <a:gd name="connsiteX4" fmla="*/ 2317072 w 2317072"/>
              <a:gd name="connsiteY4" fmla="*/ 1482748 h 148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072" h="1482748">
                <a:moveTo>
                  <a:pt x="0" y="1473870"/>
                </a:moveTo>
                <a:cubicBezTo>
                  <a:pt x="176074" y="1432440"/>
                  <a:pt x="352148" y="1391011"/>
                  <a:pt x="550416" y="1145396"/>
                </a:cubicBezTo>
                <a:cubicBezTo>
                  <a:pt x="748684" y="899781"/>
                  <a:pt x="978024" y="-14619"/>
                  <a:pt x="1189608" y="177"/>
                </a:cubicBezTo>
                <a:cubicBezTo>
                  <a:pt x="1401192" y="14973"/>
                  <a:pt x="1632011" y="987078"/>
                  <a:pt x="1819922" y="1234173"/>
                </a:cubicBezTo>
                <a:cubicBezTo>
                  <a:pt x="2007833" y="1481268"/>
                  <a:pt x="2162452" y="1482008"/>
                  <a:pt x="2317072" y="148274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4" name="Straight Connector 33">
            <a:extLst>
              <a:ext uri="{FF2B5EF4-FFF2-40B4-BE49-F238E27FC236}">
                <a16:creationId xmlns:a16="http://schemas.microsoft.com/office/drawing/2014/main" id="{22FE73B6-1746-0F7F-3880-41F39A61B21E}"/>
              </a:ext>
            </a:extLst>
          </p:cNvPr>
          <p:cNvCxnSpPr>
            <a:cxnSpLocks/>
          </p:cNvCxnSpPr>
          <p:nvPr/>
        </p:nvCxnSpPr>
        <p:spPr>
          <a:xfrm>
            <a:off x="3430941" y="1646624"/>
            <a:ext cx="0" cy="9744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115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C104F1D-EBE9-32AD-6CAD-65C50CF14907}"/>
              </a:ext>
            </a:extLst>
          </p:cNvPr>
          <p:cNvPicPr>
            <a:picLocks noChangeAspect="1"/>
          </p:cNvPicPr>
          <p:nvPr/>
        </p:nvPicPr>
        <p:blipFill>
          <a:blip r:embed="rId3"/>
          <a:stretch>
            <a:fillRect/>
          </a:stretch>
        </p:blipFill>
        <p:spPr>
          <a:xfrm>
            <a:off x="93217" y="909574"/>
            <a:ext cx="4990463" cy="4796282"/>
          </a:xfrm>
          <a:prstGeom prst="rect">
            <a:avLst/>
          </a:prstGeom>
        </p:spPr>
      </p:pic>
      <p:pic>
        <p:nvPicPr>
          <p:cNvPr id="22" name="Picture 21">
            <a:extLst>
              <a:ext uri="{FF2B5EF4-FFF2-40B4-BE49-F238E27FC236}">
                <a16:creationId xmlns:a16="http://schemas.microsoft.com/office/drawing/2014/main" id="{D563B38F-533E-B6B1-0625-F7514CC002D4}"/>
              </a:ext>
            </a:extLst>
          </p:cNvPr>
          <p:cNvPicPr>
            <a:picLocks noChangeAspect="1"/>
          </p:cNvPicPr>
          <p:nvPr/>
        </p:nvPicPr>
        <p:blipFill>
          <a:blip r:embed="rId4"/>
          <a:stretch>
            <a:fillRect/>
          </a:stretch>
        </p:blipFill>
        <p:spPr>
          <a:xfrm>
            <a:off x="5358000" y="909574"/>
            <a:ext cx="6667559" cy="4796282"/>
          </a:xfrm>
          <a:prstGeom prst="rect">
            <a:avLst/>
          </a:prstGeom>
        </p:spPr>
      </p:pic>
      <p:sp>
        <p:nvSpPr>
          <p:cNvPr id="2" name="TextBox 1">
            <a:extLst>
              <a:ext uri="{FF2B5EF4-FFF2-40B4-BE49-F238E27FC236}">
                <a16:creationId xmlns:a16="http://schemas.microsoft.com/office/drawing/2014/main" id="{C06FE55E-2933-1C56-760D-4057D057B3EF}"/>
              </a:ext>
            </a:extLst>
          </p:cNvPr>
          <p:cNvSpPr txBox="1"/>
          <p:nvPr/>
        </p:nvSpPr>
        <p:spPr>
          <a:xfrm>
            <a:off x="88231" y="65712"/>
            <a:ext cx="6096000" cy="461665"/>
          </a:xfrm>
          <a:prstGeom prst="rect">
            <a:avLst/>
          </a:prstGeom>
          <a:noFill/>
        </p:spPr>
        <p:txBody>
          <a:bodyPr wrap="square">
            <a:spAutoFit/>
          </a:bodyPr>
          <a:lstStyle/>
          <a:p>
            <a:r>
              <a:rPr lang="en-GB" sz="2400" dirty="0">
                <a:solidFill>
                  <a:srgbClr val="FF0000"/>
                </a:solidFill>
                <a:latin typeface="Times New Roman" panose="02020603050405020304" pitchFamily="18" charset="0"/>
                <a:cs typeface="Times New Roman" panose="02020603050405020304" pitchFamily="18" charset="0"/>
              </a:rPr>
              <a:t>Notebook</a:t>
            </a:r>
            <a:endParaRPr lang="en-NO" sz="2400" dirty="0">
              <a:solidFill>
                <a:srgbClr val="FF0000"/>
              </a:solidFill>
            </a:endParaRPr>
          </a:p>
        </p:txBody>
      </p:sp>
    </p:spTree>
    <p:extLst>
      <p:ext uri="{BB962C8B-B14F-4D97-AF65-F5344CB8AC3E}">
        <p14:creationId xmlns:p14="http://schemas.microsoft.com/office/powerpoint/2010/main" val="272840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0A7106-0BD0-5B65-D4B9-09A3D86F4706}"/>
              </a:ext>
            </a:extLst>
          </p:cNvPr>
          <p:cNvPicPr>
            <a:picLocks noChangeAspect="1"/>
          </p:cNvPicPr>
          <p:nvPr/>
        </p:nvPicPr>
        <p:blipFill>
          <a:blip r:embed="rId3"/>
          <a:stretch>
            <a:fillRect/>
          </a:stretch>
        </p:blipFill>
        <p:spPr>
          <a:xfrm>
            <a:off x="5647631" y="3058459"/>
            <a:ext cx="3216125" cy="3788737"/>
          </a:xfrm>
          <a:prstGeom prst="rect">
            <a:avLst/>
          </a:prstGeom>
        </p:spPr>
      </p:pic>
      <p:pic>
        <p:nvPicPr>
          <p:cNvPr id="5" name="Picture 4">
            <a:extLst>
              <a:ext uri="{FF2B5EF4-FFF2-40B4-BE49-F238E27FC236}">
                <a16:creationId xmlns:a16="http://schemas.microsoft.com/office/drawing/2014/main" id="{8F2BEC03-508D-A7A4-0ECC-61FBE0F4DA13}"/>
              </a:ext>
            </a:extLst>
          </p:cNvPr>
          <p:cNvPicPr>
            <a:picLocks noChangeAspect="1"/>
          </p:cNvPicPr>
          <p:nvPr/>
        </p:nvPicPr>
        <p:blipFill rotWithShape="1">
          <a:blip r:embed="rId4"/>
          <a:srcRect l="1057"/>
          <a:stretch/>
        </p:blipFill>
        <p:spPr>
          <a:xfrm>
            <a:off x="8855367" y="3058458"/>
            <a:ext cx="3297865" cy="3779353"/>
          </a:xfrm>
          <a:prstGeom prst="rect">
            <a:avLst/>
          </a:prstGeom>
        </p:spPr>
      </p:pic>
      <p:pic>
        <p:nvPicPr>
          <p:cNvPr id="7" name="Picture 6">
            <a:extLst>
              <a:ext uri="{FF2B5EF4-FFF2-40B4-BE49-F238E27FC236}">
                <a16:creationId xmlns:a16="http://schemas.microsoft.com/office/drawing/2014/main" id="{D127894F-0B07-C65A-3DD3-4C2E18BCA6F5}"/>
              </a:ext>
            </a:extLst>
          </p:cNvPr>
          <p:cNvPicPr>
            <a:picLocks noChangeAspect="1"/>
          </p:cNvPicPr>
          <p:nvPr/>
        </p:nvPicPr>
        <p:blipFill>
          <a:blip r:embed="rId5"/>
          <a:stretch>
            <a:fillRect/>
          </a:stretch>
        </p:blipFill>
        <p:spPr>
          <a:xfrm>
            <a:off x="2749454" y="3058458"/>
            <a:ext cx="2960813" cy="3799542"/>
          </a:xfrm>
          <a:prstGeom prst="rect">
            <a:avLst/>
          </a:prstGeom>
        </p:spPr>
      </p:pic>
      <p:pic>
        <p:nvPicPr>
          <p:cNvPr id="8" name="Picture 7">
            <a:extLst>
              <a:ext uri="{FF2B5EF4-FFF2-40B4-BE49-F238E27FC236}">
                <a16:creationId xmlns:a16="http://schemas.microsoft.com/office/drawing/2014/main" id="{F167CCA4-61E7-12BF-371F-8BF35B11348B}"/>
              </a:ext>
            </a:extLst>
          </p:cNvPr>
          <p:cNvPicPr>
            <a:picLocks noChangeAspect="1"/>
          </p:cNvPicPr>
          <p:nvPr/>
        </p:nvPicPr>
        <p:blipFill>
          <a:blip r:embed="rId6"/>
          <a:stretch>
            <a:fillRect/>
          </a:stretch>
        </p:blipFill>
        <p:spPr>
          <a:xfrm>
            <a:off x="45906" y="3058457"/>
            <a:ext cx="2703548" cy="377935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4FD763-7DF4-7EDD-61D8-F3EC8A07CECC}"/>
                  </a:ext>
                </a:extLst>
              </p:cNvPr>
              <p:cNvSpPr txBox="1"/>
              <p:nvPr/>
            </p:nvSpPr>
            <p:spPr>
              <a:xfrm>
                <a:off x="586398" y="1980134"/>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9" name="TextBox 8">
                <a:extLst>
                  <a:ext uri="{FF2B5EF4-FFF2-40B4-BE49-F238E27FC236}">
                    <a16:creationId xmlns:a16="http://schemas.microsoft.com/office/drawing/2014/main" id="{474FD763-7DF4-7EDD-61D8-F3EC8A07CECC}"/>
                  </a:ext>
                </a:extLst>
              </p:cNvPr>
              <p:cNvSpPr txBox="1">
                <a:spLocks noRot="1" noChangeAspect="1" noMove="1" noResize="1" noEditPoints="1" noAdjustHandles="1" noChangeArrowheads="1" noChangeShapeType="1" noTextEdit="1"/>
              </p:cNvSpPr>
              <p:nvPr/>
            </p:nvSpPr>
            <p:spPr>
              <a:xfrm>
                <a:off x="586398" y="1980134"/>
                <a:ext cx="4326111" cy="1058134"/>
              </a:xfrm>
              <a:prstGeom prst="rect">
                <a:avLst/>
              </a:prstGeom>
              <a:blipFill>
                <a:blip r:embed="rId7"/>
                <a:stretch>
                  <a:fillRect t="-4762"/>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667235-43BF-CA35-4F7C-A903E6AA67AE}"/>
                  </a:ext>
                </a:extLst>
              </p:cNvPr>
              <p:cNvSpPr txBox="1"/>
              <p:nvPr/>
            </p:nvSpPr>
            <p:spPr>
              <a:xfrm>
                <a:off x="6300502" y="1980134"/>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rgbClr val="FF0000"/>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10" name="TextBox 9">
                <a:extLst>
                  <a:ext uri="{FF2B5EF4-FFF2-40B4-BE49-F238E27FC236}">
                    <a16:creationId xmlns:a16="http://schemas.microsoft.com/office/drawing/2014/main" id="{FC667235-43BF-CA35-4F7C-A903E6AA67AE}"/>
                  </a:ext>
                </a:extLst>
              </p:cNvPr>
              <p:cNvSpPr txBox="1">
                <a:spLocks noRot="1" noChangeAspect="1" noMove="1" noResize="1" noEditPoints="1" noAdjustHandles="1" noChangeArrowheads="1" noChangeShapeType="1" noTextEdit="1"/>
              </p:cNvSpPr>
              <p:nvPr/>
            </p:nvSpPr>
            <p:spPr>
              <a:xfrm>
                <a:off x="6300502" y="1980134"/>
                <a:ext cx="4326111" cy="1058134"/>
              </a:xfrm>
              <a:prstGeom prst="rect">
                <a:avLst/>
              </a:prstGeom>
              <a:blipFill>
                <a:blip r:embed="rId8"/>
                <a:stretch>
                  <a:fillRect t="-4762"/>
                </a:stretch>
              </a:blipFill>
            </p:spPr>
            <p:txBody>
              <a:bodyPr/>
              <a:lstStyle/>
              <a:p>
                <a:r>
                  <a:rPr lang="en-NO">
                    <a:noFill/>
                  </a:rPr>
                  <a:t> </a:t>
                </a:r>
              </a:p>
            </p:txBody>
          </p:sp>
        </mc:Fallback>
      </mc:AlternateContent>
      <p:sp>
        <p:nvSpPr>
          <p:cNvPr id="2" name="TextBox 1">
            <a:extLst>
              <a:ext uri="{FF2B5EF4-FFF2-40B4-BE49-F238E27FC236}">
                <a16:creationId xmlns:a16="http://schemas.microsoft.com/office/drawing/2014/main" id="{5A02817C-3CA5-6233-18B3-FFE5E12614EC}"/>
              </a:ext>
            </a:extLst>
          </p:cNvPr>
          <p:cNvSpPr txBox="1"/>
          <p:nvPr/>
        </p:nvSpPr>
        <p:spPr>
          <a:xfrm>
            <a:off x="88231" y="65712"/>
            <a:ext cx="6096000" cy="461665"/>
          </a:xfrm>
          <a:prstGeom prst="rect">
            <a:avLst/>
          </a:prstGeom>
          <a:noFill/>
        </p:spPr>
        <p:txBody>
          <a:bodyPr wrap="square">
            <a:spAutoFit/>
          </a:bodyPr>
          <a:lstStyle/>
          <a:p>
            <a:r>
              <a:rPr lang="en-GB" sz="2400" dirty="0">
                <a:solidFill>
                  <a:srgbClr val="FF0000"/>
                </a:solidFill>
                <a:latin typeface="Times New Roman" panose="02020603050405020304" pitchFamily="18" charset="0"/>
                <a:cs typeface="Times New Roman" panose="02020603050405020304" pitchFamily="18" charset="0"/>
              </a:rPr>
              <a:t>Notebook</a:t>
            </a:r>
            <a:endParaRPr lang="en-NO" sz="2400" dirty="0">
              <a:solidFill>
                <a:srgbClr val="FF0000"/>
              </a:solidFill>
            </a:endParaRPr>
          </a:p>
        </p:txBody>
      </p:sp>
    </p:spTree>
    <p:extLst>
      <p:ext uri="{BB962C8B-B14F-4D97-AF65-F5344CB8AC3E}">
        <p14:creationId xmlns:p14="http://schemas.microsoft.com/office/powerpoint/2010/main" val="2210104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D6CC00-10A2-E16F-5EA7-7EAFB74E8551}"/>
              </a:ext>
            </a:extLst>
          </p:cNvPr>
          <p:cNvPicPr>
            <a:picLocks noChangeAspect="1"/>
          </p:cNvPicPr>
          <p:nvPr/>
        </p:nvPicPr>
        <p:blipFill>
          <a:blip r:embed="rId3"/>
          <a:stretch>
            <a:fillRect/>
          </a:stretch>
        </p:blipFill>
        <p:spPr>
          <a:xfrm>
            <a:off x="2209800" y="1133724"/>
            <a:ext cx="7772400" cy="4590551"/>
          </a:xfrm>
          <a:prstGeom prst="rect">
            <a:avLst/>
          </a:prstGeom>
        </p:spPr>
      </p:pic>
      <p:sp>
        <p:nvSpPr>
          <p:cNvPr id="6" name="TextBox 5">
            <a:extLst>
              <a:ext uri="{FF2B5EF4-FFF2-40B4-BE49-F238E27FC236}">
                <a16:creationId xmlns:a16="http://schemas.microsoft.com/office/drawing/2014/main" id="{C0743CAC-0563-1B89-EE5B-A496D8A022E8}"/>
              </a:ext>
            </a:extLst>
          </p:cNvPr>
          <p:cNvSpPr txBox="1"/>
          <p:nvPr/>
        </p:nvSpPr>
        <p:spPr>
          <a:xfrm>
            <a:off x="4588777" y="1365298"/>
            <a:ext cx="2416030" cy="830997"/>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en-NO" sz="4800" dirty="0">
                <a:solidFill>
                  <a:srgbClr val="FF0000"/>
                </a:solidFill>
              </a:rPr>
              <a:t>Certain</a:t>
            </a:r>
          </a:p>
        </p:txBody>
      </p:sp>
    </p:spTree>
    <p:extLst>
      <p:ext uri="{BB962C8B-B14F-4D97-AF65-F5344CB8AC3E}">
        <p14:creationId xmlns:p14="http://schemas.microsoft.com/office/powerpoint/2010/main" val="40618134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ECB14E5-8CB1-13A9-43CD-EA450F00379C}"/>
              </a:ext>
            </a:extLst>
          </p:cNvPr>
          <p:cNvSpPr txBox="1"/>
          <p:nvPr/>
        </p:nvSpPr>
        <p:spPr>
          <a:xfrm>
            <a:off x="245935" y="169836"/>
            <a:ext cx="431400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References and learning material</a:t>
            </a:r>
          </a:p>
        </p:txBody>
      </p:sp>
      <p:pic>
        <p:nvPicPr>
          <p:cNvPr id="2" name="Picture 1">
            <a:extLst>
              <a:ext uri="{FF2B5EF4-FFF2-40B4-BE49-F238E27FC236}">
                <a16:creationId xmlns:a16="http://schemas.microsoft.com/office/drawing/2014/main" id="{9F1D37B6-1E08-0807-2BDA-1830B0E77826}"/>
              </a:ext>
            </a:extLst>
          </p:cNvPr>
          <p:cNvPicPr>
            <a:picLocks noChangeAspect="1"/>
          </p:cNvPicPr>
          <p:nvPr/>
        </p:nvPicPr>
        <p:blipFill>
          <a:blip r:embed="rId3"/>
          <a:stretch>
            <a:fillRect/>
          </a:stretch>
        </p:blipFill>
        <p:spPr>
          <a:xfrm>
            <a:off x="8253562" y="3888084"/>
            <a:ext cx="3710491" cy="615538"/>
          </a:xfrm>
          <a:prstGeom prst="rect">
            <a:avLst/>
          </a:prstGeom>
        </p:spPr>
      </p:pic>
      <p:sp>
        <p:nvSpPr>
          <p:cNvPr id="3" name="TextBox 2">
            <a:extLst>
              <a:ext uri="{FF2B5EF4-FFF2-40B4-BE49-F238E27FC236}">
                <a16:creationId xmlns:a16="http://schemas.microsoft.com/office/drawing/2014/main" id="{7BCB340F-D830-3EBC-B3C3-04AB3AAC602B}"/>
              </a:ext>
            </a:extLst>
          </p:cNvPr>
          <p:cNvSpPr txBox="1"/>
          <p:nvPr/>
        </p:nvSpPr>
        <p:spPr>
          <a:xfrm>
            <a:off x="1245246" y="1193604"/>
            <a:ext cx="1157689"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Articles</a:t>
            </a:r>
          </a:p>
        </p:txBody>
      </p:sp>
      <p:sp>
        <p:nvSpPr>
          <p:cNvPr id="4" name="TextBox 3">
            <a:extLst>
              <a:ext uri="{FF2B5EF4-FFF2-40B4-BE49-F238E27FC236}">
                <a16:creationId xmlns:a16="http://schemas.microsoft.com/office/drawing/2014/main" id="{529F4820-D32C-7F35-4BE2-7586A6B24461}"/>
              </a:ext>
            </a:extLst>
          </p:cNvPr>
          <p:cNvSpPr txBox="1"/>
          <p:nvPr/>
        </p:nvSpPr>
        <p:spPr>
          <a:xfrm>
            <a:off x="5673347" y="1180746"/>
            <a:ext cx="971741"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Books</a:t>
            </a:r>
          </a:p>
        </p:txBody>
      </p:sp>
      <p:sp>
        <p:nvSpPr>
          <p:cNvPr id="5" name="TextBox 4">
            <a:extLst>
              <a:ext uri="{FF2B5EF4-FFF2-40B4-BE49-F238E27FC236}">
                <a16:creationId xmlns:a16="http://schemas.microsoft.com/office/drawing/2014/main" id="{F0BC4D0C-B975-FE3D-4E42-A6DE4CA4BC37}"/>
              </a:ext>
            </a:extLst>
          </p:cNvPr>
          <p:cNvSpPr txBox="1"/>
          <p:nvPr/>
        </p:nvSpPr>
        <p:spPr>
          <a:xfrm>
            <a:off x="9649804" y="1193602"/>
            <a:ext cx="1021433" cy="461665"/>
          </a:xfrm>
          <a:prstGeom prst="rect">
            <a:avLst/>
          </a:prstGeom>
          <a:noFill/>
        </p:spPr>
        <p:txBody>
          <a:bodyPr wrap="none" rtlCol="0">
            <a:spAutoFit/>
          </a:bodyPr>
          <a:lstStyle/>
          <a:p>
            <a:r>
              <a:rPr lang="en-NO" sz="2400" dirty="0">
                <a:latin typeface="Times New Roman" panose="02020603050405020304" pitchFamily="18" charset="0"/>
                <a:cs typeface="Times New Roman" panose="02020603050405020304" pitchFamily="18" charset="0"/>
              </a:rPr>
              <a:t>Online</a:t>
            </a:r>
          </a:p>
        </p:txBody>
      </p:sp>
      <p:sp>
        <p:nvSpPr>
          <p:cNvPr id="7" name="TextBox 6">
            <a:extLst>
              <a:ext uri="{FF2B5EF4-FFF2-40B4-BE49-F238E27FC236}">
                <a16:creationId xmlns:a16="http://schemas.microsoft.com/office/drawing/2014/main" id="{C129BADA-490A-C1BA-0658-DBD71A526B4B}"/>
              </a:ext>
            </a:extLst>
          </p:cNvPr>
          <p:cNvSpPr txBox="1"/>
          <p:nvPr/>
        </p:nvSpPr>
        <p:spPr>
          <a:xfrm>
            <a:off x="8126700" y="3626474"/>
            <a:ext cx="4207816" cy="261610"/>
          </a:xfrm>
          <a:prstGeom prst="rect">
            <a:avLst/>
          </a:prstGeom>
          <a:noFill/>
        </p:spPr>
        <p:txBody>
          <a:bodyPr wrap="square">
            <a:spAutoFit/>
          </a:bodyPr>
          <a:lstStyle/>
          <a:p>
            <a:r>
              <a:rPr lang="en-NO" sz="1100" dirty="0"/>
              <a:t>https://www.youtube.com/@MachineLearningSimulation</a:t>
            </a:r>
          </a:p>
        </p:txBody>
      </p:sp>
      <p:pic>
        <p:nvPicPr>
          <p:cNvPr id="8" name="Picture 7">
            <a:extLst>
              <a:ext uri="{FF2B5EF4-FFF2-40B4-BE49-F238E27FC236}">
                <a16:creationId xmlns:a16="http://schemas.microsoft.com/office/drawing/2014/main" id="{D930D435-AC07-4C34-AB03-C91DB9920D5D}"/>
              </a:ext>
            </a:extLst>
          </p:cNvPr>
          <p:cNvPicPr>
            <a:picLocks noChangeAspect="1"/>
          </p:cNvPicPr>
          <p:nvPr/>
        </p:nvPicPr>
        <p:blipFill>
          <a:blip r:embed="rId4"/>
          <a:stretch>
            <a:fillRect/>
          </a:stretch>
        </p:blipFill>
        <p:spPr>
          <a:xfrm>
            <a:off x="8253562" y="5915519"/>
            <a:ext cx="3710491" cy="611241"/>
          </a:xfrm>
          <a:prstGeom prst="rect">
            <a:avLst/>
          </a:prstGeom>
        </p:spPr>
      </p:pic>
      <p:sp>
        <p:nvSpPr>
          <p:cNvPr id="10" name="TextBox 9">
            <a:extLst>
              <a:ext uri="{FF2B5EF4-FFF2-40B4-BE49-F238E27FC236}">
                <a16:creationId xmlns:a16="http://schemas.microsoft.com/office/drawing/2014/main" id="{E86DA5C0-31D7-A338-6FA0-4FFC61FBDDB3}"/>
              </a:ext>
            </a:extLst>
          </p:cNvPr>
          <p:cNvSpPr txBox="1"/>
          <p:nvPr/>
        </p:nvSpPr>
        <p:spPr>
          <a:xfrm>
            <a:off x="8126701" y="5664398"/>
            <a:ext cx="3046207" cy="261610"/>
          </a:xfrm>
          <a:prstGeom prst="rect">
            <a:avLst/>
          </a:prstGeom>
          <a:noFill/>
        </p:spPr>
        <p:txBody>
          <a:bodyPr wrap="square">
            <a:spAutoFit/>
          </a:bodyPr>
          <a:lstStyle/>
          <a:p>
            <a:r>
              <a:rPr lang="en-NO" sz="1100" dirty="0"/>
              <a:t>https://www.youtube.com/@veritasium</a:t>
            </a:r>
          </a:p>
        </p:txBody>
      </p:sp>
      <p:pic>
        <p:nvPicPr>
          <p:cNvPr id="11" name="Picture 10">
            <a:extLst>
              <a:ext uri="{FF2B5EF4-FFF2-40B4-BE49-F238E27FC236}">
                <a16:creationId xmlns:a16="http://schemas.microsoft.com/office/drawing/2014/main" id="{5CAFE03C-622A-27A8-49C6-8C3BD97AB354}"/>
              </a:ext>
            </a:extLst>
          </p:cNvPr>
          <p:cNvPicPr>
            <a:picLocks noChangeAspect="1"/>
          </p:cNvPicPr>
          <p:nvPr/>
        </p:nvPicPr>
        <p:blipFill>
          <a:blip r:embed="rId5"/>
          <a:stretch>
            <a:fillRect/>
          </a:stretch>
        </p:blipFill>
        <p:spPr>
          <a:xfrm>
            <a:off x="8253562" y="4913422"/>
            <a:ext cx="3710492" cy="617936"/>
          </a:xfrm>
          <a:prstGeom prst="rect">
            <a:avLst/>
          </a:prstGeom>
        </p:spPr>
      </p:pic>
      <p:sp>
        <p:nvSpPr>
          <p:cNvPr id="13" name="TextBox 12">
            <a:extLst>
              <a:ext uri="{FF2B5EF4-FFF2-40B4-BE49-F238E27FC236}">
                <a16:creationId xmlns:a16="http://schemas.microsoft.com/office/drawing/2014/main" id="{C284809E-BA00-7835-D218-3A3FFAA7318E}"/>
              </a:ext>
            </a:extLst>
          </p:cNvPr>
          <p:cNvSpPr txBox="1"/>
          <p:nvPr/>
        </p:nvSpPr>
        <p:spPr>
          <a:xfrm>
            <a:off x="8126702" y="4677087"/>
            <a:ext cx="3337560" cy="261610"/>
          </a:xfrm>
          <a:prstGeom prst="rect">
            <a:avLst/>
          </a:prstGeom>
          <a:noFill/>
        </p:spPr>
        <p:txBody>
          <a:bodyPr wrap="square">
            <a:spAutoFit/>
          </a:bodyPr>
          <a:lstStyle/>
          <a:p>
            <a:r>
              <a:rPr lang="en-NO" sz="1100" dirty="0"/>
              <a:t>https://www.youtube.com/@KapilSachdeva</a:t>
            </a:r>
          </a:p>
        </p:txBody>
      </p:sp>
      <p:pic>
        <p:nvPicPr>
          <p:cNvPr id="14" name="Picture 13">
            <a:extLst>
              <a:ext uri="{FF2B5EF4-FFF2-40B4-BE49-F238E27FC236}">
                <a16:creationId xmlns:a16="http://schemas.microsoft.com/office/drawing/2014/main" id="{FE87A8A0-C82E-308B-FE2E-027AED274EDF}"/>
              </a:ext>
            </a:extLst>
          </p:cNvPr>
          <p:cNvPicPr>
            <a:picLocks noChangeAspect="1"/>
          </p:cNvPicPr>
          <p:nvPr/>
        </p:nvPicPr>
        <p:blipFill>
          <a:blip r:embed="rId6"/>
          <a:stretch>
            <a:fillRect/>
          </a:stretch>
        </p:blipFill>
        <p:spPr>
          <a:xfrm>
            <a:off x="5376321" y="1722359"/>
            <a:ext cx="1565792" cy="2277516"/>
          </a:xfrm>
          <a:prstGeom prst="rect">
            <a:avLst/>
          </a:prstGeom>
        </p:spPr>
      </p:pic>
      <p:pic>
        <p:nvPicPr>
          <p:cNvPr id="15" name="Picture 14">
            <a:extLst>
              <a:ext uri="{FF2B5EF4-FFF2-40B4-BE49-F238E27FC236}">
                <a16:creationId xmlns:a16="http://schemas.microsoft.com/office/drawing/2014/main" id="{C6E9E629-E308-0E60-F5EA-1F0A7E2C135C}"/>
              </a:ext>
            </a:extLst>
          </p:cNvPr>
          <p:cNvPicPr>
            <a:picLocks noChangeAspect="1"/>
          </p:cNvPicPr>
          <p:nvPr/>
        </p:nvPicPr>
        <p:blipFill>
          <a:blip r:embed="rId7"/>
          <a:stretch>
            <a:fillRect/>
          </a:stretch>
        </p:blipFill>
        <p:spPr>
          <a:xfrm>
            <a:off x="5376321" y="4182996"/>
            <a:ext cx="1565792" cy="2507476"/>
          </a:xfrm>
          <a:prstGeom prst="rect">
            <a:avLst/>
          </a:prstGeom>
        </p:spPr>
      </p:pic>
      <p:sp>
        <p:nvSpPr>
          <p:cNvPr id="19" name="TextBox 18">
            <a:extLst>
              <a:ext uri="{FF2B5EF4-FFF2-40B4-BE49-F238E27FC236}">
                <a16:creationId xmlns:a16="http://schemas.microsoft.com/office/drawing/2014/main" id="{34BE2573-3C26-0188-9F58-B2E3DD4B7605}"/>
              </a:ext>
            </a:extLst>
          </p:cNvPr>
          <p:cNvSpPr txBox="1"/>
          <p:nvPr/>
        </p:nvSpPr>
        <p:spPr>
          <a:xfrm>
            <a:off x="0" y="1847735"/>
            <a:ext cx="4742329" cy="646331"/>
          </a:xfrm>
          <a:prstGeom prst="rect">
            <a:avLst/>
          </a:prstGeom>
          <a:noFill/>
        </p:spPr>
        <p:txBody>
          <a:bodyPr wrap="square">
            <a:spAutoFit/>
          </a:bodyPr>
          <a:lstStyle/>
          <a:p>
            <a:r>
              <a:rPr lang="en-GB" sz="1200" dirty="0">
                <a:effectLst/>
                <a:latin typeface="Times New Roman" panose="02020603050405020304" pitchFamily="18" charset="0"/>
                <a:cs typeface="Times New Roman" panose="02020603050405020304" pitchFamily="18" charset="0"/>
              </a:rPr>
              <a:t>Blundell, Charles, Julien </a:t>
            </a:r>
            <a:r>
              <a:rPr lang="en-GB" sz="1200" dirty="0" err="1">
                <a:effectLst/>
                <a:latin typeface="Times New Roman" panose="02020603050405020304" pitchFamily="18" charset="0"/>
                <a:cs typeface="Times New Roman" panose="02020603050405020304" pitchFamily="18" charset="0"/>
              </a:rPr>
              <a:t>Cornebise</a:t>
            </a:r>
            <a:r>
              <a:rPr lang="en-GB" sz="1200" dirty="0">
                <a:effectLst/>
                <a:latin typeface="Times New Roman" panose="02020603050405020304" pitchFamily="18" charset="0"/>
                <a:cs typeface="Times New Roman" panose="02020603050405020304" pitchFamily="18" charset="0"/>
              </a:rPr>
              <a:t>, </a:t>
            </a:r>
            <a:r>
              <a:rPr lang="en-GB" sz="1200" dirty="0" err="1">
                <a:effectLst/>
                <a:latin typeface="Times New Roman" panose="02020603050405020304" pitchFamily="18" charset="0"/>
                <a:cs typeface="Times New Roman" panose="02020603050405020304" pitchFamily="18" charset="0"/>
              </a:rPr>
              <a:t>Koray</a:t>
            </a:r>
            <a:r>
              <a:rPr lang="en-GB" sz="1200" dirty="0">
                <a:effectLst/>
                <a:latin typeface="Times New Roman" panose="02020603050405020304" pitchFamily="18" charset="0"/>
                <a:cs typeface="Times New Roman" panose="02020603050405020304" pitchFamily="18" charset="0"/>
              </a:rPr>
              <a:t> </a:t>
            </a:r>
            <a:r>
              <a:rPr lang="en-GB" sz="1200" dirty="0" err="1">
                <a:effectLst/>
                <a:latin typeface="Times New Roman" panose="02020603050405020304" pitchFamily="18" charset="0"/>
                <a:cs typeface="Times New Roman" panose="02020603050405020304" pitchFamily="18" charset="0"/>
              </a:rPr>
              <a:t>Kavukcuoglu</a:t>
            </a:r>
            <a:r>
              <a:rPr lang="en-GB" sz="1200" dirty="0">
                <a:effectLst/>
                <a:latin typeface="Times New Roman" panose="02020603050405020304" pitchFamily="18" charset="0"/>
                <a:cs typeface="Times New Roman" panose="02020603050405020304" pitchFamily="18" charset="0"/>
              </a:rPr>
              <a:t>, and </a:t>
            </a:r>
            <a:r>
              <a:rPr lang="en-GB" sz="1200" dirty="0" err="1">
                <a:effectLst/>
                <a:latin typeface="Times New Roman" panose="02020603050405020304" pitchFamily="18" charset="0"/>
                <a:cs typeface="Times New Roman" panose="02020603050405020304" pitchFamily="18" charset="0"/>
              </a:rPr>
              <a:t>Daan</a:t>
            </a:r>
            <a:r>
              <a:rPr lang="en-GB" sz="1200" dirty="0">
                <a:effectLst/>
                <a:latin typeface="Times New Roman" panose="02020603050405020304" pitchFamily="18" charset="0"/>
                <a:cs typeface="Times New Roman" panose="02020603050405020304" pitchFamily="18" charset="0"/>
              </a:rPr>
              <a:t> </a:t>
            </a:r>
            <a:r>
              <a:rPr lang="en-GB" sz="1200" dirty="0" err="1">
                <a:effectLst/>
                <a:latin typeface="Times New Roman" panose="02020603050405020304" pitchFamily="18" charset="0"/>
                <a:cs typeface="Times New Roman" panose="02020603050405020304" pitchFamily="18" charset="0"/>
              </a:rPr>
              <a:t>Wierstra</a:t>
            </a:r>
            <a:r>
              <a:rPr lang="en-GB" sz="1200" dirty="0">
                <a:effectLst/>
                <a:latin typeface="Times New Roman" panose="02020603050405020304" pitchFamily="18" charset="0"/>
                <a:cs typeface="Times New Roman" panose="02020603050405020304" pitchFamily="18" charset="0"/>
              </a:rPr>
              <a:t>. "Weight uncertainty in neural network." In </a:t>
            </a:r>
            <a:r>
              <a:rPr lang="en-GB" sz="1200" i="1" dirty="0">
                <a:effectLst/>
                <a:latin typeface="Times New Roman" panose="02020603050405020304" pitchFamily="18" charset="0"/>
                <a:cs typeface="Times New Roman" panose="02020603050405020304" pitchFamily="18" charset="0"/>
              </a:rPr>
              <a:t>International conference on machine learning</a:t>
            </a:r>
            <a:r>
              <a:rPr lang="en-GB" sz="1200" dirty="0">
                <a:effectLst/>
                <a:latin typeface="Times New Roman" panose="02020603050405020304" pitchFamily="18" charset="0"/>
                <a:cs typeface="Times New Roman" panose="02020603050405020304" pitchFamily="18" charset="0"/>
              </a:rPr>
              <a:t>, pp. 1613-1622. PMLR, 2015.</a:t>
            </a:r>
          </a:p>
        </p:txBody>
      </p:sp>
      <p:sp>
        <p:nvSpPr>
          <p:cNvPr id="22" name="TextBox 21">
            <a:extLst>
              <a:ext uri="{FF2B5EF4-FFF2-40B4-BE49-F238E27FC236}">
                <a16:creationId xmlns:a16="http://schemas.microsoft.com/office/drawing/2014/main" id="{6D2A9822-6308-3176-39B2-EDB50060CA3C}"/>
              </a:ext>
            </a:extLst>
          </p:cNvPr>
          <p:cNvSpPr txBox="1"/>
          <p:nvPr/>
        </p:nvSpPr>
        <p:spPr>
          <a:xfrm>
            <a:off x="8803" y="2772230"/>
            <a:ext cx="4649258" cy="646331"/>
          </a:xfrm>
          <a:prstGeom prst="rect">
            <a:avLst/>
          </a:prstGeom>
          <a:noFill/>
        </p:spPr>
        <p:txBody>
          <a:bodyPr wrap="square">
            <a:spAutoFit/>
          </a:bodyPr>
          <a:lstStyle/>
          <a:p>
            <a:r>
              <a:rPr lang="en-GB" sz="1200" dirty="0">
                <a:effectLst/>
                <a:latin typeface="Times New Roman" panose="02020603050405020304" pitchFamily="18" charset="0"/>
                <a:cs typeface="Times New Roman" panose="02020603050405020304" pitchFamily="18" charset="0"/>
              </a:rPr>
              <a:t>Lawrence K Saul, </a:t>
            </a:r>
            <a:r>
              <a:rPr lang="en-GB" sz="1200" dirty="0" err="1">
                <a:effectLst/>
                <a:latin typeface="Times New Roman" panose="02020603050405020304" pitchFamily="18" charset="0"/>
                <a:cs typeface="Times New Roman" panose="02020603050405020304" pitchFamily="18" charset="0"/>
              </a:rPr>
              <a:t>Tommi</a:t>
            </a:r>
            <a:r>
              <a:rPr lang="en-GB" sz="1200" dirty="0">
                <a:effectLst/>
                <a:latin typeface="Times New Roman" panose="02020603050405020304" pitchFamily="18" charset="0"/>
                <a:cs typeface="Times New Roman" panose="02020603050405020304" pitchFamily="18" charset="0"/>
              </a:rPr>
              <a:t> </a:t>
            </a:r>
            <a:r>
              <a:rPr lang="en-GB" sz="1200" dirty="0" err="1">
                <a:effectLst/>
                <a:latin typeface="Times New Roman" panose="02020603050405020304" pitchFamily="18" charset="0"/>
                <a:cs typeface="Times New Roman" panose="02020603050405020304" pitchFamily="18" charset="0"/>
              </a:rPr>
              <a:t>Jaakkola</a:t>
            </a:r>
            <a:r>
              <a:rPr lang="en-GB" sz="1200" dirty="0">
                <a:effectLst/>
                <a:latin typeface="Times New Roman" panose="02020603050405020304" pitchFamily="18" charset="0"/>
                <a:cs typeface="Times New Roman" panose="02020603050405020304" pitchFamily="18" charset="0"/>
              </a:rPr>
              <a:t>, and Michael I Jordan. Mean field theory for sigmoid belief networks. </a:t>
            </a:r>
            <a:r>
              <a:rPr lang="en-GB" sz="1200" i="1" dirty="0">
                <a:effectLst/>
                <a:latin typeface="Times New Roman" panose="02020603050405020304" pitchFamily="18" charset="0"/>
                <a:cs typeface="Times New Roman" panose="02020603050405020304" pitchFamily="18" charset="0"/>
              </a:rPr>
              <a:t>Journal of artificial intelligence research</a:t>
            </a:r>
            <a:r>
              <a:rPr lang="en-GB" sz="1200" dirty="0">
                <a:effectLst/>
                <a:latin typeface="Times New Roman" panose="02020603050405020304" pitchFamily="18" charset="0"/>
                <a:cs typeface="Times New Roman" panose="02020603050405020304" pitchFamily="18" charset="0"/>
              </a:rPr>
              <a:t>, 4(1):61–76, 1996. </a:t>
            </a:r>
          </a:p>
        </p:txBody>
      </p:sp>
      <p:sp>
        <p:nvSpPr>
          <p:cNvPr id="24" name="TextBox 23">
            <a:extLst>
              <a:ext uri="{FF2B5EF4-FFF2-40B4-BE49-F238E27FC236}">
                <a16:creationId xmlns:a16="http://schemas.microsoft.com/office/drawing/2014/main" id="{B3486939-0B77-E816-0B7F-128A6209DC6E}"/>
              </a:ext>
            </a:extLst>
          </p:cNvPr>
          <p:cNvSpPr txBox="1"/>
          <p:nvPr/>
        </p:nvSpPr>
        <p:spPr>
          <a:xfrm>
            <a:off x="8803" y="3680156"/>
            <a:ext cx="4551133" cy="646331"/>
          </a:xfrm>
          <a:prstGeom prst="rect">
            <a:avLst/>
          </a:prstGeom>
          <a:noFill/>
        </p:spPr>
        <p:txBody>
          <a:bodyPr wrap="square">
            <a:spAutoFit/>
          </a:bodyPr>
          <a:lstStyle/>
          <a:p>
            <a:r>
              <a:rPr lang="en-GB" sz="1200" dirty="0">
                <a:effectLst/>
                <a:latin typeface="Times New Roman" panose="02020603050405020304" pitchFamily="18" charset="0"/>
                <a:cs typeface="Times New Roman" panose="02020603050405020304" pitchFamily="18" charset="0"/>
              </a:rPr>
              <a:t>Radford M Neal and Geoffrey E Hinton. A view of the EM algorithm that justifies incremental, sparse, and other variants. In </a:t>
            </a:r>
            <a:r>
              <a:rPr lang="en-GB" sz="1200" i="1" dirty="0">
                <a:effectLst/>
                <a:latin typeface="Times New Roman" panose="02020603050405020304" pitchFamily="18" charset="0"/>
                <a:cs typeface="Times New Roman" panose="02020603050405020304" pitchFamily="18" charset="0"/>
              </a:rPr>
              <a:t>Learning in graphical models</a:t>
            </a:r>
            <a:r>
              <a:rPr lang="en-GB" sz="1200" dirty="0">
                <a:effectLst/>
                <a:latin typeface="Times New Roman" panose="02020603050405020304" pitchFamily="18" charset="0"/>
                <a:cs typeface="Times New Roman" panose="02020603050405020304" pitchFamily="18" charset="0"/>
              </a:rPr>
              <a:t>, pages 355– 368. Springer, 1998. </a:t>
            </a:r>
            <a:endParaRPr lang="en-GB" sz="12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ED710F93-4E07-EAB0-F35A-B757BA837068}"/>
              </a:ext>
            </a:extLst>
          </p:cNvPr>
          <p:cNvPicPr>
            <a:picLocks noChangeAspect="1"/>
          </p:cNvPicPr>
          <p:nvPr/>
        </p:nvPicPr>
        <p:blipFill>
          <a:blip r:embed="rId8"/>
          <a:stretch>
            <a:fillRect/>
          </a:stretch>
        </p:blipFill>
        <p:spPr>
          <a:xfrm>
            <a:off x="8242684" y="1897161"/>
            <a:ext cx="3721368" cy="589484"/>
          </a:xfrm>
          <a:prstGeom prst="rect">
            <a:avLst/>
          </a:prstGeom>
        </p:spPr>
      </p:pic>
      <p:sp>
        <p:nvSpPr>
          <p:cNvPr id="27" name="TextBox 26">
            <a:extLst>
              <a:ext uri="{FF2B5EF4-FFF2-40B4-BE49-F238E27FC236}">
                <a16:creationId xmlns:a16="http://schemas.microsoft.com/office/drawing/2014/main" id="{112BB3BA-E816-6BFA-36F3-1C6C2CAA3195}"/>
              </a:ext>
            </a:extLst>
          </p:cNvPr>
          <p:cNvSpPr txBox="1"/>
          <p:nvPr/>
        </p:nvSpPr>
        <p:spPr>
          <a:xfrm>
            <a:off x="8126700" y="1634633"/>
            <a:ext cx="6169510" cy="276999"/>
          </a:xfrm>
          <a:prstGeom prst="rect">
            <a:avLst/>
          </a:prstGeom>
          <a:noFill/>
        </p:spPr>
        <p:txBody>
          <a:bodyPr wrap="square">
            <a:spAutoFit/>
          </a:bodyPr>
          <a:lstStyle/>
          <a:p>
            <a:r>
              <a:rPr lang="en-NO" sz="1200" dirty="0"/>
              <a:t>https://www.coursera.org/</a:t>
            </a:r>
          </a:p>
        </p:txBody>
      </p:sp>
      <p:pic>
        <p:nvPicPr>
          <p:cNvPr id="28" name="Picture 27">
            <a:extLst>
              <a:ext uri="{FF2B5EF4-FFF2-40B4-BE49-F238E27FC236}">
                <a16:creationId xmlns:a16="http://schemas.microsoft.com/office/drawing/2014/main" id="{DDC72A54-45E9-5172-BF2F-A37A0CE3D28E}"/>
              </a:ext>
            </a:extLst>
          </p:cNvPr>
          <p:cNvPicPr>
            <a:picLocks noChangeAspect="1"/>
          </p:cNvPicPr>
          <p:nvPr/>
        </p:nvPicPr>
        <p:blipFill>
          <a:blip r:embed="rId9"/>
          <a:stretch>
            <a:fillRect/>
          </a:stretch>
        </p:blipFill>
        <p:spPr>
          <a:xfrm>
            <a:off x="8210562" y="2691497"/>
            <a:ext cx="3753490" cy="844492"/>
          </a:xfrm>
          <a:prstGeom prst="rect">
            <a:avLst/>
          </a:prstGeom>
        </p:spPr>
      </p:pic>
    </p:spTree>
    <p:extLst>
      <p:ext uri="{BB962C8B-B14F-4D97-AF65-F5344CB8AC3E}">
        <p14:creationId xmlns:p14="http://schemas.microsoft.com/office/powerpoint/2010/main" val="3082296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D160B5-8763-1E39-099F-3DA91408F3B0}"/>
                  </a:ext>
                </a:extLst>
              </p:cNvPr>
              <p:cNvSpPr txBox="1"/>
              <p:nvPr/>
            </p:nvSpPr>
            <p:spPr>
              <a:xfrm>
                <a:off x="-236968" y="3918769"/>
                <a:ext cx="7390803"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𝑠𝑝𝑎𝑚</m:t>
                          </m:r>
                        </m:e>
                        <m:e>
                          <m: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𝑤𝑜𝑟𝑑</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𝑤𝑜𝑟𝑑</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𝑠𝑝𝑎𝑚</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𝑠𝑝𝑎𝑚</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𝑤𝑜𝑟𝑑</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7" name="TextBox 6">
                <a:extLst>
                  <a:ext uri="{FF2B5EF4-FFF2-40B4-BE49-F238E27FC236}">
                    <a16:creationId xmlns:a16="http://schemas.microsoft.com/office/drawing/2014/main" id="{B3D160B5-8763-1E39-099F-3DA91408F3B0}"/>
                  </a:ext>
                </a:extLst>
              </p:cNvPr>
              <p:cNvSpPr txBox="1">
                <a:spLocks noRot="1" noChangeAspect="1" noMove="1" noResize="1" noEditPoints="1" noAdjustHandles="1" noChangeArrowheads="1" noChangeShapeType="1" noTextEdit="1"/>
              </p:cNvSpPr>
              <p:nvPr/>
            </p:nvSpPr>
            <p:spPr>
              <a:xfrm>
                <a:off x="-236968" y="3918769"/>
                <a:ext cx="7390803" cy="1058134"/>
              </a:xfrm>
              <a:prstGeom prst="rect">
                <a:avLst/>
              </a:prstGeom>
              <a:blipFill>
                <a:blip r:embed="rId5"/>
                <a:stretch>
                  <a:fillRect t="-4762"/>
                </a:stretch>
              </a:blipFill>
            </p:spPr>
            <p:txBody>
              <a:bodyPr/>
              <a:lstStyle/>
              <a:p>
                <a:r>
                  <a:rPr lang="en-NO">
                    <a:noFill/>
                  </a:rPr>
                  <a:t> </a:t>
                </a:r>
              </a:p>
            </p:txBody>
          </p:sp>
        </mc:Fallback>
      </mc:AlternateContent>
    </p:spTree>
    <p:extLst>
      <p:ext uri="{BB962C8B-B14F-4D97-AF65-F5344CB8AC3E}">
        <p14:creationId xmlns:p14="http://schemas.microsoft.com/office/powerpoint/2010/main" val="3650747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e>
                            <m:e>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𝐴</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𝐵</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D160B5-8763-1E39-099F-3DA91408F3B0}"/>
                  </a:ext>
                </a:extLst>
              </p:cNvPr>
              <p:cNvSpPr txBox="1"/>
              <p:nvPr/>
            </p:nvSpPr>
            <p:spPr>
              <a:xfrm>
                <a:off x="-236968" y="3918769"/>
                <a:ext cx="7390803"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𝑛𝑒𝑟𝑑</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𝑡h𝑜𝑚𝑎𝑠</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𝑡h𝑜𝑚𝑎𝑠</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𝑛𝑒𝑟𝑑</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𝑛𝑒𝑟𝑑</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𝑡h𝑜𝑚𝑎𝑠</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7" name="TextBox 6">
                <a:extLst>
                  <a:ext uri="{FF2B5EF4-FFF2-40B4-BE49-F238E27FC236}">
                    <a16:creationId xmlns:a16="http://schemas.microsoft.com/office/drawing/2014/main" id="{B3D160B5-8763-1E39-099F-3DA91408F3B0}"/>
                  </a:ext>
                </a:extLst>
              </p:cNvPr>
              <p:cNvSpPr txBox="1">
                <a:spLocks noRot="1" noChangeAspect="1" noMove="1" noResize="1" noEditPoints="1" noAdjustHandles="1" noChangeArrowheads="1" noChangeShapeType="1" noTextEdit="1"/>
              </p:cNvSpPr>
              <p:nvPr/>
            </p:nvSpPr>
            <p:spPr>
              <a:xfrm>
                <a:off x="-236968" y="3918769"/>
                <a:ext cx="7390803" cy="1058134"/>
              </a:xfrm>
              <a:prstGeom prst="rect">
                <a:avLst/>
              </a:prstGeom>
              <a:blipFill>
                <a:blip r:embed="rId5"/>
                <a:stretch>
                  <a:fillRect t="-4762"/>
                </a:stretch>
              </a:blipFill>
            </p:spPr>
            <p:txBody>
              <a:bodyPr/>
              <a:lstStyle/>
              <a:p>
                <a:r>
                  <a:rPr lang="en-NO">
                    <a:noFill/>
                  </a:rPr>
                  <a:t> </a:t>
                </a:r>
              </a:p>
            </p:txBody>
          </p:sp>
        </mc:Fallback>
      </mc:AlternateContent>
    </p:spTree>
    <p:extLst>
      <p:ext uri="{BB962C8B-B14F-4D97-AF65-F5344CB8AC3E}">
        <p14:creationId xmlns:p14="http://schemas.microsoft.com/office/powerpoint/2010/main" val="2916510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F0B762B7-9244-9FC2-217C-19FA26688221}"/>
              </a:ext>
            </a:extLst>
          </p:cNvPr>
          <p:cNvSpPr txBox="1">
            <a:spLocks/>
          </p:cNvSpPr>
          <p:nvPr/>
        </p:nvSpPr>
        <p:spPr>
          <a:xfrm>
            <a:off x="1141413" y="643467"/>
            <a:ext cx="7696199" cy="1079989"/>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457200">
              <a:spcAft>
                <a:spcPts val="600"/>
              </a:spcAft>
            </a:pPr>
            <a:r>
              <a:rPr lang="en-US" sz="3600" cap="all" spc="200" baseline="0" dirty="0">
                <a:ln w="3175" cmpd="sng">
                  <a:noFill/>
                </a:ln>
                <a:solidFill>
                  <a:srgbClr val="00B050"/>
                </a:solidFill>
                <a:effectLst>
                  <a:glow rad="38100">
                    <a:schemeClr val="bg1">
                      <a:lumMod val="65000"/>
                      <a:lumOff val="35000"/>
                      <a:alpha val="40000"/>
                    </a:schemeClr>
                  </a:glow>
                  <a:outerShdw blurRad="28575" dist="38100" dir="14040000" algn="tl" rotWithShape="0">
                    <a:srgbClr val="000000">
                      <a:alpha val="25000"/>
                    </a:srgbClr>
                  </a:outerShdw>
                </a:effectLst>
              </a:rPr>
              <a:t>FUNDAMENTALs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3E330-10B6-396F-4C0D-1AD87C978439}"/>
                  </a:ext>
                </a:extLst>
              </p:cNvPr>
              <p:cNvSpPr txBox="1"/>
              <p:nvPr/>
            </p:nvSpPr>
            <p:spPr>
              <a:xfrm>
                <a:off x="131598" y="5153187"/>
                <a:ext cx="2229940" cy="2348280"/>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14:m>
                  <m:oMath xmlns:m="http://schemas.openxmlformats.org/officeDocument/2006/math">
                    <m:r>
                      <m:rPr>
                        <m:sty m:val="p"/>
                      </m:rPr>
                      <a:rPr lang="en-US"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Posterior</m:t>
                    </m:r>
                  </m:oMath>
                </a14:m>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14:m>
                  <m:oMath xmlns:m="http://schemas.openxmlformats.org/officeDocument/2006/math">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Likelihood</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Prior</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14:m>
                  <m:oMath xmlns:m="http://schemas.openxmlformats.org/officeDocument/2006/math">
                    <m:r>
                      <m:rPr>
                        <m:sty m:val="p"/>
                      </m:rP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Evidence</m:t>
                    </m:r>
                  </m:oMath>
                </a14:m>
                <a:r>
                  <a:rPr lang="en-US" b="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en-US" b="0" i="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b="0" i="1" cap="small"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b="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oMath>
                </a14:m>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5" name="TextBox 4">
                <a:extLst>
                  <a:ext uri="{FF2B5EF4-FFF2-40B4-BE49-F238E27FC236}">
                    <a16:creationId xmlns:a16="http://schemas.microsoft.com/office/drawing/2014/main" id="{8B63E330-10B6-396F-4C0D-1AD87C978439}"/>
                  </a:ext>
                </a:extLst>
              </p:cNvPr>
              <p:cNvSpPr txBox="1">
                <a:spLocks noRot="1" noChangeAspect="1" noMove="1" noResize="1" noEditPoints="1" noAdjustHandles="1" noChangeArrowheads="1" noChangeShapeType="1" noTextEdit="1"/>
              </p:cNvSpPr>
              <p:nvPr/>
            </p:nvSpPr>
            <p:spPr>
              <a:xfrm>
                <a:off x="131598" y="5153187"/>
                <a:ext cx="2229940" cy="2348280"/>
              </a:xfrm>
              <a:prstGeom prst="rect">
                <a:avLst/>
              </a:prstGeom>
              <a:blipFill>
                <a:blip r:embed="rId3"/>
                <a:stretch>
                  <a:fillRect l="-3977" t="-2688"/>
                </a:stretch>
              </a:blipFill>
            </p:spPr>
            <p:txBody>
              <a:bodyPr/>
              <a:lstStyle/>
              <a:p>
                <a:r>
                  <a:rPr lang="en-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D0FE9F-BC05-CE56-9F38-7C6F9DA486EC}"/>
                  </a:ext>
                </a:extLst>
              </p:cNvPr>
              <p:cNvSpPr txBox="1"/>
              <p:nvPr/>
            </p:nvSpPr>
            <p:spPr>
              <a:xfrm>
                <a:off x="-689075" y="2734992"/>
                <a:ext cx="4326111" cy="1058134"/>
              </a:xfrm>
              <a:prstGeom prst="rect">
                <a:avLst/>
              </a:prstGeom>
            </p:spPr>
            <p:txBody>
              <a:bodyPr vert="horz" lIns="91440" tIns="45720" rIns="91440" bIns="45720" rtlCol="0" anchor="t">
                <a:noAutofit/>
              </a:bodyPr>
              <a:lstStyle/>
              <a:p>
                <a:pPr>
                  <a:spcBef>
                    <a:spcPct val="20000"/>
                  </a:spcBef>
                  <a:spcAft>
                    <a:spcPts val="600"/>
                  </a:spcAft>
                  <a:buClr>
                    <a:schemeClr val="tx1"/>
                  </a:buClr>
                  <a:buSzPct val="100000"/>
                </a:pPr>
                <a14:m>
                  <m:oMathPara xmlns:m="http://schemas.openxmlformats.org/officeDocument/2006/math">
                    <m:oMathParaPr>
                      <m:jc m:val="centerGroup"/>
                    </m:oMathParaPr>
                    <m:oMath xmlns:m="http://schemas.openxmlformats.org/officeDocument/2006/math">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d>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f>
                        <m:f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d>
                            <m:dPr>
                              <m:ctrlP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e>
                            <m:e>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num>
                        <m:den>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20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en-US" sz="20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den>
                      </m:f>
                    </m:oMath>
                  </m:oMathPara>
                </a14:m>
                <a:endPar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2" name="TextBox 1">
                <a:extLst>
                  <a:ext uri="{FF2B5EF4-FFF2-40B4-BE49-F238E27FC236}">
                    <a16:creationId xmlns:a16="http://schemas.microsoft.com/office/drawing/2014/main" id="{5BD0FE9F-BC05-CE56-9F38-7C6F9DA486EC}"/>
                  </a:ext>
                </a:extLst>
              </p:cNvPr>
              <p:cNvSpPr txBox="1">
                <a:spLocks noRot="1" noChangeAspect="1" noMove="1" noResize="1" noEditPoints="1" noAdjustHandles="1" noChangeArrowheads="1" noChangeShapeType="1" noTextEdit="1"/>
              </p:cNvSpPr>
              <p:nvPr/>
            </p:nvSpPr>
            <p:spPr>
              <a:xfrm>
                <a:off x="-689075" y="2734992"/>
                <a:ext cx="4326111" cy="1058134"/>
              </a:xfrm>
              <a:prstGeom prst="rect">
                <a:avLst/>
              </a:prstGeom>
              <a:blipFill>
                <a:blip r:embed="rId4"/>
                <a:stretch>
                  <a:fillRect t="-4762"/>
                </a:stretch>
              </a:blipFill>
            </p:spPr>
            <p:txBody>
              <a:bodyPr/>
              <a:lstStyle/>
              <a:p>
                <a:r>
                  <a:rPr lang="en-NO">
                    <a:noFill/>
                  </a:rPr>
                  <a:t> </a:t>
                </a:r>
              </a:p>
            </p:txBody>
          </p:sp>
        </mc:Fallback>
      </mc:AlternateContent>
      <p:sp>
        <p:nvSpPr>
          <p:cNvPr id="3" name="TextBox 2">
            <a:extLst>
              <a:ext uri="{FF2B5EF4-FFF2-40B4-BE49-F238E27FC236}">
                <a16:creationId xmlns:a16="http://schemas.microsoft.com/office/drawing/2014/main" id="{DAC8FB44-ADD2-7E4E-507F-A95413A1B215}"/>
              </a:ext>
            </a:extLst>
          </p:cNvPr>
          <p:cNvSpPr txBox="1"/>
          <p:nvPr/>
        </p:nvSpPr>
        <p:spPr>
          <a:xfrm>
            <a:off x="139550" y="2166868"/>
            <a:ext cx="2458883" cy="400110"/>
          </a:xfrm>
          <a:prstGeom prst="rect">
            <a:avLst/>
          </a:prstGeom>
          <a:noFill/>
        </p:spPr>
        <p:txBody>
          <a:bodyPr wrap="square">
            <a:spAutoFit/>
          </a:bodyPr>
          <a:lstStyle/>
          <a:p>
            <a:r>
              <a:rPr lang="en-GB" sz="2000" dirty="0">
                <a:effectLst/>
                <a:latin typeface="Times New Roman" panose="02020603050405020304" pitchFamily="18" charset="0"/>
                <a:cs typeface="Times New Roman" panose="02020603050405020304" pitchFamily="18" charset="0"/>
              </a:rPr>
              <a:t>Bayes theorem</a:t>
            </a:r>
            <a:endParaRPr lang="en-GB"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ED0E1-07B5-2A5C-6552-B78AFE9341B9}"/>
                  </a:ext>
                </a:extLst>
              </p:cNvPr>
              <p:cNvSpPr txBox="1"/>
              <p:nvPr/>
            </p:nvSpPr>
            <p:spPr>
              <a:xfrm>
                <a:off x="3904091" y="2593891"/>
                <a:ext cx="7927450" cy="9564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accPr>
                        <m:e>
                          <m:r>
                            <a:rPr lang="nb-NO" i="1" cap="sma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𝑦</m:t>
                          </m:r>
                        </m:e>
                      </m:acc>
                      <m:r>
                        <a:rPr lang="en-US" sz="1800" b="0" i="1"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𝑓</m:t>
                      </m:r>
                      <m:d>
                        <m:dPr>
                          <m:ctrlP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dPr>
                        <m:e>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𝑥</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e>
                      </m:d>
                    </m:oMath>
                  </m:oMathPara>
                </a14:m>
                <a:endParaRPr lang="en-NO" dirty="0"/>
              </a:p>
              <a:p>
                <a:endParaRPr lang="en-NO" dirty="0"/>
              </a:p>
              <a:p>
                <a:endParaRPr lang="en-NO" dirty="0"/>
              </a:p>
            </p:txBody>
          </p:sp>
        </mc:Choice>
        <mc:Fallback xmlns="">
          <p:sp>
            <p:nvSpPr>
              <p:cNvPr id="7" name="TextBox 6">
                <a:extLst>
                  <a:ext uri="{FF2B5EF4-FFF2-40B4-BE49-F238E27FC236}">
                    <a16:creationId xmlns:a16="http://schemas.microsoft.com/office/drawing/2014/main" id="{E35ED0E1-07B5-2A5C-6552-B78AFE9341B9}"/>
                  </a:ext>
                </a:extLst>
              </p:cNvPr>
              <p:cNvSpPr txBox="1">
                <a:spLocks noRot="1" noChangeAspect="1" noMove="1" noResize="1" noEditPoints="1" noAdjustHandles="1" noChangeArrowheads="1" noChangeShapeType="1" noTextEdit="1"/>
              </p:cNvSpPr>
              <p:nvPr/>
            </p:nvSpPr>
            <p:spPr>
              <a:xfrm>
                <a:off x="3904091" y="2593891"/>
                <a:ext cx="7927450" cy="956480"/>
              </a:xfrm>
              <a:prstGeom prst="rect">
                <a:avLst/>
              </a:prstGeom>
              <a:blipFill>
                <a:blip r:embed="rId5"/>
                <a:stretch>
                  <a:fillRect t="-3947"/>
                </a:stretch>
              </a:blipFill>
            </p:spPr>
            <p:txBody>
              <a:bodyPr/>
              <a:lstStyle/>
              <a:p>
                <a:r>
                  <a:rPr lang="en-NO">
                    <a:noFill/>
                  </a:rPr>
                  <a:t> </a:t>
                </a:r>
              </a:p>
            </p:txBody>
          </p:sp>
        </mc:Fallback>
      </mc:AlternateContent>
      <p:pic>
        <p:nvPicPr>
          <p:cNvPr id="9" name="Picture 8">
            <a:extLst>
              <a:ext uri="{FF2B5EF4-FFF2-40B4-BE49-F238E27FC236}">
                <a16:creationId xmlns:a16="http://schemas.microsoft.com/office/drawing/2014/main" id="{D83EDD25-E944-7CE0-A1C8-B58C71C5519A}"/>
              </a:ext>
            </a:extLst>
          </p:cNvPr>
          <p:cNvPicPr>
            <a:picLocks noChangeAspect="1"/>
          </p:cNvPicPr>
          <p:nvPr/>
        </p:nvPicPr>
        <p:blipFill>
          <a:blip r:embed="rId6"/>
          <a:stretch>
            <a:fillRect/>
          </a:stretch>
        </p:blipFill>
        <p:spPr>
          <a:xfrm>
            <a:off x="9159903" y="74534"/>
            <a:ext cx="2994534" cy="1942773"/>
          </a:xfrm>
          <a:prstGeom prst="rect">
            <a:avLst/>
          </a:prstGeom>
        </p:spPr>
      </p:pic>
      <p:sp>
        <p:nvSpPr>
          <p:cNvPr id="11" name="TextBox 10">
            <a:extLst>
              <a:ext uri="{FF2B5EF4-FFF2-40B4-BE49-F238E27FC236}">
                <a16:creationId xmlns:a16="http://schemas.microsoft.com/office/drawing/2014/main" id="{817DF60B-3CFE-1686-003E-F2278A9699BC}"/>
              </a:ext>
            </a:extLst>
          </p:cNvPr>
          <p:cNvSpPr txBox="1"/>
          <p:nvPr/>
        </p:nvSpPr>
        <p:spPr>
          <a:xfrm>
            <a:off x="9181902" y="60309"/>
            <a:ext cx="2325490" cy="246221"/>
          </a:xfrm>
          <a:prstGeom prst="rect">
            <a:avLst/>
          </a:prstGeom>
          <a:noFill/>
        </p:spPr>
        <p:txBody>
          <a:bodyPr wrap="square">
            <a:spAutoFit/>
          </a:bodyPr>
          <a:lstStyle/>
          <a:p>
            <a:r>
              <a:rPr lang="en-NO" sz="500" dirty="0">
                <a:solidFill>
                  <a:schemeClr val="bg1"/>
                </a:solidFill>
              </a:rPr>
              <a:t>https://towardsdatascience.com/bayesian-thinking-estimating-posterior-distribution-for-linear-regression-data-ketchup-2f50a597eb06</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DF9FE5-B3EA-5760-9C2F-4E3403448AE1}"/>
                  </a:ext>
                </a:extLst>
              </p:cNvPr>
              <p:cNvSpPr txBox="1"/>
              <p:nvPr/>
            </p:nvSpPr>
            <p:spPr>
              <a:xfrm>
                <a:off x="131598" y="3603873"/>
                <a:ext cx="6442022" cy="923330"/>
              </a:xfrm>
              <a:prstGeom prst="rect">
                <a:avLst/>
              </a:prstGeom>
              <a:noFill/>
            </p:spPr>
            <p:txBody>
              <a:bodyPr wrap="square">
                <a:spAutoFit/>
              </a:bodyPr>
              <a:lstStyle/>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𝑜𝑏𝑠𝑒𝑟𝑣𝑒𝑑</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𝑑𝑎𝑡𝑎</m:t>
                    </m:r>
                  </m:oMath>
                </a14:m>
                <a:endPar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endParaRPr>
              </a:p>
              <a:p>
                <a:r>
                  <a:rPr lang="nb-NO" sz="1800" b="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rPr>
                  <a:t>-</a:t>
                </a:r>
                <a14:m>
                  <m:oMath xmlns:m="http://schemas.openxmlformats.org/officeDocument/2006/math">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𝑤</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𝑝𝑎𝑟𝑎𝑚𝑒𝑡𝑒𝑟𝑠</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𝑟𝑒𝑔𝑟𝑒𝑠𝑠𝑖𝑜𝑛</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nb-NO" sz="1800" b="0" i="1" cap="small" smtClean="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𝑙𝑖𝑛𝑒</m:t>
                    </m:r>
                  </m:oMath>
                </a14:m>
                <a:endParaRPr lang="en-NO" dirty="0"/>
              </a:p>
              <a:p>
                <a:endParaRPr lang="en-NO" dirty="0"/>
              </a:p>
            </p:txBody>
          </p:sp>
        </mc:Choice>
        <mc:Fallback xmlns="">
          <p:sp>
            <p:nvSpPr>
              <p:cNvPr id="10" name="TextBox 9">
                <a:extLst>
                  <a:ext uri="{FF2B5EF4-FFF2-40B4-BE49-F238E27FC236}">
                    <a16:creationId xmlns:a16="http://schemas.microsoft.com/office/drawing/2014/main" id="{C7DF9FE5-B3EA-5760-9C2F-4E3403448AE1}"/>
                  </a:ext>
                </a:extLst>
              </p:cNvPr>
              <p:cNvSpPr txBox="1">
                <a:spLocks noRot="1" noChangeAspect="1" noMove="1" noResize="1" noEditPoints="1" noAdjustHandles="1" noChangeArrowheads="1" noChangeShapeType="1" noTextEdit="1"/>
              </p:cNvSpPr>
              <p:nvPr/>
            </p:nvSpPr>
            <p:spPr>
              <a:xfrm>
                <a:off x="131598" y="3603873"/>
                <a:ext cx="6442022" cy="923330"/>
              </a:xfrm>
              <a:prstGeom prst="rect">
                <a:avLst/>
              </a:prstGeom>
              <a:blipFill>
                <a:blip r:embed="rId7"/>
                <a:stretch>
                  <a:fillRect l="-1575" t="-8108"/>
                </a:stretch>
              </a:blipFill>
            </p:spPr>
            <p:txBody>
              <a:bodyPr/>
              <a:lstStyle/>
              <a:p>
                <a:r>
                  <a:rPr lang="en-NO">
                    <a:noFill/>
                  </a:rPr>
                  <a:t> </a:t>
                </a:r>
              </a:p>
            </p:txBody>
          </p:sp>
        </mc:Fallback>
      </mc:AlternateContent>
    </p:spTree>
    <p:extLst>
      <p:ext uri="{BB962C8B-B14F-4D97-AF65-F5344CB8AC3E}">
        <p14:creationId xmlns:p14="http://schemas.microsoft.com/office/powerpoint/2010/main" val="12224226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Mesh</Template>
  <TotalTime>33293</TotalTime>
  <Words>7165</Words>
  <Application>Microsoft Macintosh PowerPoint</Application>
  <PresentationFormat>Widescreen</PresentationFormat>
  <Paragraphs>1403</Paragraphs>
  <Slides>68</Slides>
  <Notes>39</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Aptos</vt:lpstr>
      <vt:lpstr>Arial</vt:lpstr>
      <vt:lpstr>Cambria Math</vt:lpstr>
      <vt:lpstr>Century Gothic</vt:lpstr>
      <vt:lpstr>Times New Roman</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“Motivating”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Greiner, Thomas</dc:creator>
  <cp:lastModifiedBy>Greiner, Thomas</cp:lastModifiedBy>
  <cp:revision>4</cp:revision>
  <dcterms:created xsi:type="dcterms:W3CDTF">2024-03-14T21:47:07Z</dcterms:created>
  <dcterms:modified xsi:type="dcterms:W3CDTF">2024-04-17T13:56:00Z</dcterms:modified>
</cp:coreProperties>
</file>